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1"/>
            <a:ext cx="7099934" cy="10289540"/>
          </a:xfrm>
          <a:custGeom>
            <a:avLst/>
            <a:gdLst/>
            <a:ahLst/>
            <a:cxnLst/>
            <a:rect l="l" t="t" r="r" b="b"/>
            <a:pathLst>
              <a:path w="7099934" h="10289540">
                <a:moveTo>
                  <a:pt x="7099833" y="0"/>
                </a:moveTo>
                <a:lnTo>
                  <a:pt x="0" y="0"/>
                </a:lnTo>
                <a:lnTo>
                  <a:pt x="0" y="10289210"/>
                </a:lnTo>
                <a:lnTo>
                  <a:pt x="7099833" y="10289210"/>
                </a:lnTo>
                <a:lnTo>
                  <a:pt x="7099833" y="0"/>
                </a:lnTo>
                <a:close/>
              </a:path>
            </a:pathLst>
          </a:custGeom>
          <a:solidFill>
            <a:srgbClr val="625489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9342" y="-43091"/>
            <a:ext cx="15223720" cy="9842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9183" y="1954466"/>
            <a:ext cx="17323435" cy="6104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2014" y="1028552"/>
              <a:ext cx="6258382" cy="75378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9054127"/>
              <a:ext cx="18286095" cy="1233170"/>
            </a:xfrm>
            <a:custGeom>
              <a:avLst/>
              <a:gdLst/>
              <a:ahLst/>
              <a:cxnLst/>
              <a:rect l="l" t="t" r="r" b="b"/>
              <a:pathLst>
                <a:path w="18286095" h="1233170">
                  <a:moveTo>
                    <a:pt x="18286015" y="1232873"/>
                  </a:moveTo>
                  <a:lnTo>
                    <a:pt x="0" y="1232873"/>
                  </a:lnTo>
                  <a:lnTo>
                    <a:pt x="0" y="0"/>
                  </a:lnTo>
                  <a:lnTo>
                    <a:pt x="18286015" y="0"/>
                  </a:lnTo>
                  <a:lnTo>
                    <a:pt x="18286015" y="1232873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04923" y="6300905"/>
            <a:ext cx="2078355" cy="9448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45"/>
              </a:spcBef>
              <a:tabLst>
                <a:tab pos="1396365" algn="l"/>
              </a:tabLst>
            </a:pPr>
            <a:r>
              <a:rPr sz="2200" spc="-40" dirty="0">
                <a:solidFill>
                  <a:srgbClr val="404964"/>
                </a:solidFill>
                <a:latin typeface="Lucida Sans Unicode"/>
                <a:cs typeface="Lucida Sans Unicode"/>
              </a:rPr>
              <a:t>A</a:t>
            </a:r>
            <a:r>
              <a:rPr sz="2200" spc="-285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04964"/>
                </a:solidFill>
                <a:latin typeface="Lucida Sans Unicode"/>
                <a:cs typeface="Lucida Sans Unicode"/>
              </a:rPr>
              <a:t>N</a:t>
            </a:r>
            <a:r>
              <a:rPr sz="2200" spc="-280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spc="-135" dirty="0">
                <a:solidFill>
                  <a:srgbClr val="404964"/>
                </a:solidFill>
                <a:latin typeface="Lucida Sans Unicode"/>
                <a:cs typeface="Lucida Sans Unicode"/>
              </a:rPr>
              <a:t>K</a:t>
            </a:r>
            <a:r>
              <a:rPr sz="2200" spc="-285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404964"/>
                </a:solidFill>
                <a:latin typeface="Lucida Sans Unicode"/>
                <a:cs typeface="Lucida Sans Unicode"/>
              </a:rPr>
              <a:t>I</a:t>
            </a:r>
            <a:r>
              <a:rPr sz="2200" spc="-280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spc="-215" dirty="0">
                <a:solidFill>
                  <a:srgbClr val="404964"/>
                </a:solidFill>
                <a:latin typeface="Lucida Sans Unicode"/>
                <a:cs typeface="Lucida Sans Unicode"/>
              </a:rPr>
              <a:t>T</a:t>
            </a:r>
            <a:r>
              <a:rPr sz="2200" spc="-285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964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04964"/>
                </a:solidFill>
                <a:latin typeface="Lucida Sans Unicode"/>
                <a:cs typeface="Lucida Sans Unicode"/>
              </a:rPr>
              <a:t>	</a:t>
            </a:r>
            <a:r>
              <a:rPr sz="2200" spc="-65" dirty="0">
                <a:solidFill>
                  <a:srgbClr val="404964"/>
                </a:solidFill>
                <a:latin typeface="Lucida Sans Unicode"/>
                <a:cs typeface="Lucida Sans Unicode"/>
              </a:rPr>
              <a:t>R</a:t>
            </a:r>
            <a:r>
              <a:rPr sz="2200" spc="-290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964"/>
                </a:solidFill>
                <a:latin typeface="Lucida Sans Unicode"/>
                <a:cs typeface="Lucida Sans Unicode"/>
              </a:rPr>
              <a:t>O</a:t>
            </a:r>
            <a:r>
              <a:rPr sz="2200" spc="-285" dirty="0">
                <a:solidFill>
                  <a:srgbClr val="404964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964"/>
                </a:solidFill>
                <a:latin typeface="Lucida Sans Unicode"/>
                <a:cs typeface="Lucida Sans Unicode"/>
              </a:rPr>
              <a:t>Y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075"/>
              </a:spcBef>
            </a:pPr>
            <a:r>
              <a:rPr sz="1900" b="1" spc="-405" dirty="0">
                <a:solidFill>
                  <a:srgbClr val="404964"/>
                </a:solidFill>
                <a:latin typeface="Trebuchet MS"/>
                <a:cs typeface="Trebuchet MS"/>
              </a:rPr>
              <a:t>1</a:t>
            </a:r>
            <a:r>
              <a:rPr sz="1900" b="1" spc="-225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120" dirty="0">
                <a:solidFill>
                  <a:srgbClr val="404964"/>
                </a:solidFill>
                <a:latin typeface="Trebuchet MS"/>
                <a:cs typeface="Trebuchet MS"/>
              </a:rPr>
              <a:t>0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395" dirty="0">
                <a:solidFill>
                  <a:srgbClr val="404964"/>
                </a:solidFill>
                <a:latin typeface="Trebuchet MS"/>
                <a:cs typeface="Trebuchet MS"/>
              </a:rPr>
              <a:t>-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-405" dirty="0">
                <a:solidFill>
                  <a:srgbClr val="404964"/>
                </a:solidFill>
                <a:latin typeface="Trebuchet MS"/>
                <a:cs typeface="Trebuchet MS"/>
              </a:rPr>
              <a:t>1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-405" dirty="0">
                <a:solidFill>
                  <a:srgbClr val="404964"/>
                </a:solidFill>
                <a:latin typeface="Trebuchet MS"/>
                <a:cs typeface="Trebuchet MS"/>
              </a:rPr>
              <a:t>1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395" dirty="0">
                <a:solidFill>
                  <a:srgbClr val="404964"/>
                </a:solidFill>
                <a:latin typeface="Trebuchet MS"/>
                <a:cs typeface="Trebuchet MS"/>
              </a:rPr>
              <a:t>-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-40" dirty="0">
                <a:solidFill>
                  <a:srgbClr val="404964"/>
                </a:solidFill>
                <a:latin typeface="Trebuchet MS"/>
                <a:cs typeface="Trebuchet MS"/>
              </a:rPr>
              <a:t>2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120" dirty="0">
                <a:solidFill>
                  <a:srgbClr val="404964"/>
                </a:solidFill>
                <a:latin typeface="Trebuchet MS"/>
                <a:cs typeface="Trebuchet MS"/>
              </a:rPr>
              <a:t>0</a:t>
            </a:r>
            <a:r>
              <a:rPr sz="1900" b="1" spc="-22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-40" dirty="0">
                <a:solidFill>
                  <a:srgbClr val="404964"/>
                </a:solidFill>
                <a:latin typeface="Trebuchet MS"/>
                <a:cs typeface="Trebuchet MS"/>
              </a:rPr>
              <a:t>2</a:t>
            </a:r>
            <a:r>
              <a:rPr sz="1900" b="1" spc="-225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1900" b="1" spc="114" dirty="0">
                <a:solidFill>
                  <a:srgbClr val="404964"/>
                </a:solidFill>
                <a:latin typeface="Trebuchet MS"/>
                <a:cs typeface="Trebuchet MS"/>
              </a:rPr>
              <a:t>4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0700" y="5199620"/>
            <a:ext cx="9626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565" dirty="0">
                <a:solidFill>
                  <a:srgbClr val="404964"/>
                </a:solidFill>
                <a:latin typeface="Trebuchet MS"/>
                <a:cs typeface="Trebuchet MS"/>
              </a:rPr>
              <a:t>BANK</a:t>
            </a:r>
            <a:r>
              <a:rPr sz="7200" b="1" spc="-64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7200" b="1" spc="850" dirty="0">
                <a:solidFill>
                  <a:srgbClr val="404964"/>
                </a:solidFill>
                <a:latin typeface="Trebuchet MS"/>
                <a:cs typeface="Trebuchet MS"/>
              </a:rPr>
              <a:t>CRM</a:t>
            </a:r>
            <a:r>
              <a:rPr sz="7200" b="1" spc="-640" dirty="0">
                <a:solidFill>
                  <a:srgbClr val="404964"/>
                </a:solidFill>
                <a:latin typeface="Trebuchet MS"/>
                <a:cs typeface="Trebuchet MS"/>
              </a:rPr>
              <a:t> </a:t>
            </a:r>
            <a:r>
              <a:rPr sz="7200" b="1" spc="420" dirty="0">
                <a:solidFill>
                  <a:srgbClr val="404964"/>
                </a:solidFill>
                <a:latin typeface="Trebuchet MS"/>
                <a:cs typeface="Trebuchet MS"/>
              </a:rPr>
              <a:t>ANALYSIS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295750"/>
              <a:ext cx="18288635" cy="3991610"/>
            </a:xfrm>
            <a:custGeom>
              <a:avLst/>
              <a:gdLst/>
              <a:ahLst/>
              <a:cxnLst/>
              <a:rect l="l" t="t" r="r" b="b"/>
              <a:pathLst>
                <a:path w="18288635" h="3991609">
                  <a:moveTo>
                    <a:pt x="18288025" y="3991248"/>
                  </a:moveTo>
                  <a:lnTo>
                    <a:pt x="0" y="3991248"/>
                  </a:lnTo>
                  <a:lnTo>
                    <a:pt x="0" y="0"/>
                  </a:lnTo>
                  <a:lnTo>
                    <a:pt x="18288025" y="0"/>
                  </a:lnTo>
                  <a:lnTo>
                    <a:pt x="18288025" y="3991248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1101482"/>
              <a:ext cx="7591424" cy="50101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6186" y="1012643"/>
              <a:ext cx="6572249" cy="5105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12700" y="6787698"/>
            <a:ext cx="1831340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95"/>
              </a:spcBef>
            </a:pPr>
            <a:r>
              <a:rPr sz="2500" b="1" spc="75" dirty="0">
                <a:latin typeface="Trebuchet MS"/>
                <a:cs typeface="Trebuchet MS"/>
              </a:rPr>
              <a:t>The</a:t>
            </a:r>
            <a:r>
              <a:rPr sz="2500" b="1" spc="45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Fair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Poor</a:t>
            </a:r>
            <a:r>
              <a:rPr sz="2500" b="1" spc="45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credit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score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229" dirty="0">
                <a:latin typeface="Trebuchet MS"/>
                <a:cs typeface="Trebuchet MS"/>
              </a:rPr>
              <a:t>groups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220" dirty="0">
                <a:latin typeface="Trebuchet MS"/>
                <a:cs typeface="Trebuchet MS"/>
              </a:rPr>
              <a:t>have</a:t>
            </a:r>
            <a:r>
              <a:rPr sz="2500" b="1" spc="4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the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largest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45" dirty="0">
                <a:latin typeface="Trebuchet MS"/>
                <a:cs typeface="Trebuchet MS"/>
              </a:rPr>
              <a:t> </a:t>
            </a:r>
            <a:r>
              <a:rPr sz="2500" b="1" spc="250" dirty="0">
                <a:latin typeface="Trebuchet MS"/>
                <a:cs typeface="Trebuchet MS"/>
              </a:rPr>
              <a:t>base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(4,450)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but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also</a:t>
            </a:r>
            <a:r>
              <a:rPr sz="2500" b="1" spc="4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the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highest</a:t>
            </a:r>
            <a:r>
              <a:rPr sz="2500" b="1" spc="5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number</a:t>
            </a:r>
            <a:r>
              <a:rPr sz="2500" b="1" spc="50" dirty="0">
                <a:latin typeface="Trebuchet MS"/>
                <a:cs typeface="Trebuchet MS"/>
              </a:rPr>
              <a:t> of </a:t>
            </a:r>
            <a:r>
              <a:rPr sz="2500" b="1" spc="100" dirty="0">
                <a:latin typeface="Trebuchet MS"/>
                <a:cs typeface="Trebuchet MS"/>
              </a:rPr>
              <a:t>exits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(687)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which</a:t>
            </a:r>
            <a:r>
              <a:rPr sz="2500" b="1" spc="-95" dirty="0">
                <a:latin typeface="Trebuchet MS"/>
                <a:cs typeface="Trebuchet MS"/>
              </a:rPr>
              <a:t> </a:t>
            </a:r>
            <a:r>
              <a:rPr sz="2500" b="1" spc="235" dirty="0">
                <a:latin typeface="Trebuchet MS"/>
                <a:cs typeface="Trebuchet MS"/>
              </a:rPr>
              <a:t>shows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retention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issues.</a:t>
            </a:r>
            <a:r>
              <a:rPr sz="2500" b="1" spc="-95" dirty="0">
                <a:latin typeface="Trebuchet MS"/>
                <a:cs typeface="Trebuchet MS"/>
              </a:rPr>
              <a:t> </a:t>
            </a:r>
            <a:r>
              <a:rPr sz="2500" b="1" spc="65" dirty="0">
                <a:latin typeface="Trebuchet MS"/>
                <a:cs typeface="Trebuchet MS"/>
              </a:rPr>
              <a:t>To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retain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them,</a:t>
            </a:r>
            <a:r>
              <a:rPr sz="2500" b="1" spc="-95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we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85" dirty="0">
                <a:latin typeface="Trebuchet MS"/>
                <a:cs typeface="Trebuchet MS"/>
              </a:rPr>
              <a:t>should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provide</a:t>
            </a:r>
            <a:r>
              <a:rPr sz="2500" b="1" spc="-95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credit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185" dirty="0">
                <a:latin typeface="Trebuchet MS"/>
                <a:cs typeface="Trebuchet MS"/>
              </a:rPr>
              <a:t>improvement</a:t>
            </a:r>
            <a:r>
              <a:rPr sz="2500" b="1" spc="-100" dirty="0">
                <a:latin typeface="Trebuchet MS"/>
                <a:cs typeface="Trebuchet MS"/>
              </a:rPr>
              <a:t> </a:t>
            </a:r>
            <a:r>
              <a:rPr sz="2500" b="1" spc="250" dirty="0">
                <a:latin typeface="Trebuchet MS"/>
                <a:cs typeface="Trebuchet MS"/>
              </a:rPr>
              <a:t>programs</a:t>
            </a:r>
            <a:r>
              <a:rPr sz="2500" b="1" spc="-95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and </a:t>
            </a:r>
            <a:r>
              <a:rPr sz="2500" b="1" spc="140" dirty="0">
                <a:latin typeface="Trebuchet MS"/>
                <a:cs typeface="Trebuchet MS"/>
              </a:rPr>
              <a:t>financial</a:t>
            </a:r>
            <a:r>
              <a:rPr sz="2500" b="1" spc="270" dirty="0">
                <a:latin typeface="Trebuchet MS"/>
                <a:cs typeface="Trebuchet MS"/>
              </a:rPr>
              <a:t> </a:t>
            </a:r>
            <a:r>
              <a:rPr sz="2500" b="1" spc="130" dirty="0">
                <a:latin typeface="Trebuchet MS"/>
                <a:cs typeface="Trebuchet MS"/>
              </a:rPr>
              <a:t>education.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For</a:t>
            </a:r>
            <a:r>
              <a:rPr sz="2500" b="1" spc="27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customers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in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the</a:t>
            </a:r>
            <a:r>
              <a:rPr sz="2500" b="1" spc="270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Good,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Very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Good,</a:t>
            </a:r>
            <a:r>
              <a:rPr sz="2500" b="1" spc="27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70" dirty="0">
                <a:latin typeface="Trebuchet MS"/>
                <a:cs typeface="Trebuchet MS"/>
              </a:rPr>
              <a:t>Excellent</a:t>
            </a:r>
            <a:r>
              <a:rPr sz="2500" b="1" spc="270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categories,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we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can</a:t>
            </a:r>
            <a:r>
              <a:rPr sz="2500" b="1" spc="270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offer</a:t>
            </a:r>
            <a:r>
              <a:rPr sz="2500" b="1" spc="275" dirty="0">
                <a:latin typeface="Trebuchet MS"/>
                <a:cs typeface="Trebuchet MS"/>
              </a:rPr>
              <a:t> </a:t>
            </a:r>
            <a:r>
              <a:rPr sz="2500" b="1" spc="200" dirty="0">
                <a:latin typeface="Trebuchet MS"/>
                <a:cs typeface="Trebuchet MS"/>
              </a:rPr>
              <a:t>premium </a:t>
            </a:r>
            <a:r>
              <a:rPr sz="2500" b="1" spc="180" dirty="0">
                <a:latin typeface="Trebuchet MS"/>
                <a:cs typeface="Trebuchet MS"/>
              </a:rPr>
              <a:t>products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reward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retain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their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creditworthiness.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898" y="1028700"/>
              <a:ext cx="6210299" cy="5229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568" y="1028700"/>
              <a:ext cx="6115049" cy="522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174" y="7130763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174" y="8026113"/>
              <a:ext cx="114300" cy="114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2010" y="6896397"/>
            <a:ext cx="17769205" cy="181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5"/>
              </a:spcBef>
            </a:pPr>
            <a:r>
              <a:rPr sz="2500" b="1" spc="140" dirty="0">
                <a:latin typeface="Trebuchet MS"/>
                <a:cs typeface="Trebuchet MS"/>
              </a:rPr>
              <a:t>France</a:t>
            </a:r>
            <a:r>
              <a:rPr sz="2500" b="1" spc="90" dirty="0">
                <a:latin typeface="Trebuchet MS"/>
                <a:cs typeface="Trebuchet MS"/>
              </a:rPr>
              <a:t> </a:t>
            </a:r>
            <a:r>
              <a:rPr sz="2500" b="1" spc="295" dirty="0">
                <a:latin typeface="Trebuchet MS"/>
                <a:cs typeface="Trebuchet MS"/>
              </a:rPr>
              <a:t>has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the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254" dirty="0">
                <a:latin typeface="Trebuchet MS"/>
                <a:cs typeface="Trebuchet MS"/>
              </a:rPr>
              <a:t>most</a:t>
            </a:r>
            <a:r>
              <a:rPr sz="2500" b="1" spc="9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stable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market,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with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the</a:t>
            </a:r>
            <a:r>
              <a:rPr sz="2500" b="1" spc="90" dirty="0">
                <a:latin typeface="Trebuchet MS"/>
                <a:cs typeface="Trebuchet MS"/>
              </a:rPr>
              <a:t> </a:t>
            </a:r>
            <a:r>
              <a:rPr sz="2500" b="1" spc="180" dirty="0">
                <a:latin typeface="Trebuchet MS"/>
                <a:cs typeface="Trebuchet MS"/>
              </a:rPr>
              <a:t>largest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200" dirty="0">
                <a:latin typeface="Trebuchet MS"/>
                <a:cs typeface="Trebuchet MS"/>
              </a:rPr>
              <a:t>customer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260" dirty="0">
                <a:latin typeface="Trebuchet MS"/>
                <a:cs typeface="Trebuchet MS"/>
              </a:rPr>
              <a:t>base</a:t>
            </a:r>
            <a:r>
              <a:rPr sz="2500" b="1" spc="90" dirty="0">
                <a:latin typeface="Trebuchet MS"/>
                <a:cs typeface="Trebuchet MS"/>
              </a:rPr>
              <a:t> </a:t>
            </a:r>
            <a:r>
              <a:rPr sz="2500" b="1" spc="280" dirty="0">
                <a:latin typeface="Trebuchet MS"/>
                <a:cs typeface="Trebuchet MS"/>
              </a:rPr>
              <a:t>and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lowest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churn.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Germany</a:t>
            </a:r>
            <a:r>
              <a:rPr sz="2500" b="1" spc="90" dirty="0">
                <a:latin typeface="Trebuchet MS"/>
                <a:cs typeface="Trebuchet MS"/>
              </a:rPr>
              <a:t> </a:t>
            </a:r>
            <a:r>
              <a:rPr sz="2500" b="1" spc="295" dirty="0">
                <a:latin typeface="Trebuchet MS"/>
                <a:cs typeface="Trebuchet MS"/>
              </a:rPr>
              <a:t>has</a:t>
            </a:r>
            <a:r>
              <a:rPr sz="2500" b="1" spc="95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high </a:t>
            </a:r>
            <a:r>
              <a:rPr sz="2500" b="1" spc="175" dirty="0">
                <a:latin typeface="Trebuchet MS"/>
                <a:cs typeface="Trebuchet MS"/>
              </a:rPr>
              <a:t>churn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despite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80" dirty="0">
                <a:latin typeface="Trebuchet MS"/>
                <a:cs typeface="Trebuchet MS"/>
              </a:rPr>
              <a:t>fewer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customers,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while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Spain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95" dirty="0">
                <a:latin typeface="Trebuchet MS"/>
                <a:cs typeface="Trebuchet MS"/>
              </a:rPr>
              <a:t>has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370" dirty="0">
                <a:latin typeface="Trebuchet MS"/>
                <a:cs typeface="Trebuchet MS"/>
              </a:rPr>
              <a:t>a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balanced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30" dirty="0">
                <a:latin typeface="Trebuchet MS"/>
                <a:cs typeface="Trebuchet MS"/>
              </a:rPr>
              <a:t>market.</a:t>
            </a:r>
            <a:endParaRPr sz="2500">
              <a:latin typeface="Trebuchet MS"/>
              <a:cs typeface="Trebuchet MS"/>
            </a:endParaRPr>
          </a:p>
          <a:p>
            <a:pPr marL="12700" marR="5080" indent="97790">
              <a:lnSpc>
                <a:spcPct val="117500"/>
              </a:lnSpc>
            </a:pPr>
            <a:r>
              <a:rPr sz="2500" b="1" spc="170" dirty="0">
                <a:latin typeface="Trebuchet MS"/>
                <a:cs typeface="Trebuchet MS"/>
              </a:rPr>
              <a:t>Focus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on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185" dirty="0">
                <a:latin typeface="Trebuchet MS"/>
                <a:cs typeface="Trebuchet MS"/>
              </a:rPr>
              <a:t>reducing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Germany’s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churn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with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market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research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280" dirty="0">
                <a:latin typeface="Trebuchet MS"/>
                <a:cs typeface="Trebuchet MS"/>
              </a:rPr>
              <a:t>and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retention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programs.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Additionally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254" dirty="0">
                <a:latin typeface="Trebuchet MS"/>
                <a:cs typeface="Trebuchet MS"/>
              </a:rPr>
              <a:t>by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229" dirty="0">
                <a:latin typeface="Trebuchet MS"/>
                <a:cs typeface="Trebuchet MS"/>
              </a:rPr>
              <a:t>using </a:t>
            </a:r>
            <a:r>
              <a:rPr sz="2500" b="1" spc="190" dirty="0">
                <a:latin typeface="Trebuchet MS"/>
                <a:cs typeface="Trebuchet MS"/>
              </a:rPr>
              <a:t>successful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strategies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from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France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80" dirty="0">
                <a:latin typeface="Trebuchet MS"/>
                <a:cs typeface="Trebuchet MS"/>
              </a:rPr>
              <a:t>and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Spain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80" dirty="0">
                <a:latin typeface="Trebuchet MS"/>
                <a:cs typeface="Trebuchet MS"/>
              </a:rPr>
              <a:t>and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create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localized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plans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for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all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80" dirty="0">
                <a:latin typeface="Trebuchet MS"/>
                <a:cs typeface="Trebuchet MS"/>
              </a:rPr>
              <a:t>regions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prevent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churn.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286" y="662067"/>
              <a:ext cx="8220074" cy="5238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1477" y="662067"/>
              <a:ext cx="7010399" cy="5238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55" y="6586060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55" y="7481410"/>
              <a:ext cx="114300" cy="114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61449" y="6351580"/>
            <a:ext cx="17939385" cy="181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5"/>
              </a:spcBef>
            </a:pPr>
            <a:r>
              <a:rPr sz="2500" b="1" spc="215" dirty="0">
                <a:latin typeface="Trebuchet MS"/>
                <a:cs typeface="Trebuchet MS"/>
              </a:rPr>
              <a:t>Customer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numbers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peak</a:t>
            </a:r>
            <a:r>
              <a:rPr sz="2500" b="1" spc="130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at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229" dirty="0">
                <a:latin typeface="Trebuchet MS"/>
                <a:cs typeface="Trebuchet MS"/>
              </a:rPr>
              <a:t>4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years</a:t>
            </a:r>
            <a:r>
              <a:rPr sz="2500" b="1" spc="130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(2,210)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but</a:t>
            </a:r>
            <a:r>
              <a:rPr sz="2500" b="1" spc="125" dirty="0">
                <a:latin typeface="Trebuchet MS"/>
                <a:cs typeface="Trebuchet MS"/>
              </a:rPr>
              <a:t> decline</a:t>
            </a:r>
            <a:r>
              <a:rPr sz="2500" b="1" spc="130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after,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with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exits</a:t>
            </a:r>
            <a:r>
              <a:rPr sz="2500" b="1" spc="130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also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180" dirty="0">
                <a:latin typeface="Trebuchet MS"/>
                <a:cs typeface="Trebuchet MS"/>
              </a:rPr>
              <a:t>highest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at</a:t>
            </a:r>
            <a:r>
              <a:rPr sz="2500" b="1" spc="130" dirty="0">
                <a:latin typeface="Trebuchet MS"/>
                <a:cs typeface="Trebuchet MS"/>
              </a:rPr>
              <a:t> </a:t>
            </a:r>
            <a:r>
              <a:rPr sz="2500" b="1" spc="385" dirty="0">
                <a:latin typeface="Trebuchet MS"/>
                <a:cs typeface="Trebuchet MS"/>
              </a:rPr>
              <a:t>4-</a:t>
            </a:r>
            <a:r>
              <a:rPr sz="2500" b="1" spc="160" dirty="0">
                <a:latin typeface="Trebuchet MS"/>
                <a:cs typeface="Trebuchet MS"/>
              </a:rPr>
              <a:t>5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years</a:t>
            </a:r>
            <a:r>
              <a:rPr sz="2500" b="1" spc="125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(575</a:t>
            </a:r>
            <a:r>
              <a:rPr sz="2500" b="1" spc="130" dirty="0">
                <a:latin typeface="Trebuchet MS"/>
                <a:cs typeface="Trebuchet MS"/>
              </a:rPr>
              <a:t> </a:t>
            </a:r>
            <a:r>
              <a:rPr sz="2500" b="1" spc="245" dirty="0">
                <a:latin typeface="Trebuchet MS"/>
                <a:cs typeface="Trebuchet MS"/>
              </a:rPr>
              <a:t>and </a:t>
            </a:r>
            <a:r>
              <a:rPr sz="2500" b="1" spc="70" dirty="0">
                <a:latin typeface="Trebuchet MS"/>
                <a:cs typeface="Trebuchet MS"/>
              </a:rPr>
              <a:t>550,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respectively).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This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385" dirty="0">
                <a:latin typeface="Trebuchet MS"/>
                <a:cs typeface="Trebuchet MS"/>
              </a:rPr>
              <a:t>4-</a:t>
            </a:r>
            <a:r>
              <a:rPr sz="2500" b="1" spc="160" dirty="0">
                <a:latin typeface="Trebuchet MS"/>
                <a:cs typeface="Trebuchet MS"/>
              </a:rPr>
              <a:t>5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year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period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is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70" dirty="0">
                <a:latin typeface="Trebuchet MS"/>
                <a:cs typeface="Trebuchet MS"/>
              </a:rPr>
              <a:t>critical,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marking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360" dirty="0">
                <a:latin typeface="Trebuchet MS"/>
                <a:cs typeface="Trebuchet MS"/>
              </a:rPr>
              <a:t>a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turning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point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in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the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customer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lifecycle.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17500"/>
              </a:lnSpc>
            </a:pPr>
            <a:r>
              <a:rPr sz="2500" b="1" spc="245" dirty="0">
                <a:latin typeface="Trebuchet MS"/>
                <a:cs typeface="Trebuchet MS"/>
              </a:rPr>
              <a:t>Engage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customers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before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229" dirty="0">
                <a:latin typeface="Trebuchet MS"/>
                <a:cs typeface="Trebuchet MS"/>
              </a:rPr>
              <a:t>4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years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with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proactive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support.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Enhance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loyalty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254" dirty="0">
                <a:latin typeface="Trebuchet MS"/>
                <a:cs typeface="Trebuchet MS"/>
              </a:rPr>
              <a:t>programs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with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special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benefits</a:t>
            </a:r>
            <a:r>
              <a:rPr sz="2500" b="1" spc="-80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at </a:t>
            </a:r>
            <a:r>
              <a:rPr sz="2500" b="1" spc="229" dirty="0">
                <a:latin typeface="Trebuchet MS"/>
                <a:cs typeface="Trebuchet MS"/>
              </a:rPr>
              <a:t>4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years,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incentives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00" dirty="0">
                <a:latin typeface="Trebuchet MS"/>
                <a:cs typeface="Trebuchet MS"/>
              </a:rPr>
              <a:t>beyond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5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years,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70" dirty="0">
                <a:latin typeface="Trebuchet MS"/>
                <a:cs typeface="Trebuchet MS"/>
              </a:rPr>
              <a:t>and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personalized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strategies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retain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75" dirty="0">
                <a:latin typeface="Trebuchet MS"/>
                <a:cs typeface="Trebuchet MS"/>
              </a:rPr>
              <a:t>long-</a:t>
            </a:r>
            <a:r>
              <a:rPr sz="2500" b="1" spc="160" dirty="0">
                <a:latin typeface="Trebuchet MS"/>
                <a:cs typeface="Trebuchet MS"/>
              </a:rPr>
              <a:t>term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customers.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1"/>
              <a:ext cx="7099934" cy="10289540"/>
            </a:xfrm>
            <a:custGeom>
              <a:avLst/>
              <a:gdLst/>
              <a:ahLst/>
              <a:cxnLst/>
              <a:rect l="l" t="t" r="r" b="b"/>
              <a:pathLst>
                <a:path w="7099934" h="10289540">
                  <a:moveTo>
                    <a:pt x="7099833" y="0"/>
                  </a:moveTo>
                  <a:lnTo>
                    <a:pt x="0" y="0"/>
                  </a:lnTo>
                  <a:lnTo>
                    <a:pt x="0" y="10289210"/>
                  </a:lnTo>
                  <a:lnTo>
                    <a:pt x="7099833" y="10289210"/>
                  </a:lnTo>
                  <a:lnTo>
                    <a:pt x="7099833" y="0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933" y="1386631"/>
              <a:ext cx="6029324" cy="5048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2062" y="1431532"/>
              <a:ext cx="7639049" cy="50006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70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95" dirty="0"/>
              <a:t>Breakdown</a:t>
            </a:r>
            <a:r>
              <a:rPr spc="-240" dirty="0"/>
              <a:t> </a:t>
            </a:r>
            <a:r>
              <a:rPr spc="75" dirty="0"/>
              <a:t>of</a:t>
            </a:r>
            <a:r>
              <a:rPr spc="-240" dirty="0"/>
              <a:t> </a:t>
            </a:r>
            <a:r>
              <a:rPr spc="100" dirty="0"/>
              <a:t>credit</a:t>
            </a:r>
            <a:r>
              <a:rPr spc="-240" dirty="0"/>
              <a:t> </a:t>
            </a:r>
            <a:r>
              <a:rPr spc="229" dirty="0"/>
              <a:t>card</a:t>
            </a:r>
            <a:r>
              <a:rPr spc="-235" dirty="0"/>
              <a:t> </a:t>
            </a:r>
            <a:r>
              <a:rPr spc="160" dirty="0"/>
              <a:t>holders</a:t>
            </a:r>
            <a:r>
              <a:rPr spc="-240" dirty="0"/>
              <a:t> </a:t>
            </a:r>
            <a:r>
              <a:rPr spc="300" dirty="0"/>
              <a:t>and</a:t>
            </a:r>
            <a:r>
              <a:rPr spc="-240" dirty="0"/>
              <a:t> </a:t>
            </a:r>
            <a:r>
              <a:rPr spc="229" dirty="0"/>
              <a:t>number</a:t>
            </a:r>
            <a:r>
              <a:rPr spc="-240" dirty="0"/>
              <a:t> </a:t>
            </a:r>
            <a:r>
              <a:rPr spc="75" dirty="0"/>
              <a:t>of</a:t>
            </a:r>
            <a:r>
              <a:rPr spc="-235" dirty="0"/>
              <a:t> </a:t>
            </a:r>
            <a:r>
              <a:rPr spc="270" dirty="0"/>
              <a:t>bank</a:t>
            </a:r>
            <a:r>
              <a:rPr spc="-240" dirty="0"/>
              <a:t> </a:t>
            </a:r>
            <a:r>
              <a:rPr spc="195" dirty="0"/>
              <a:t>products</a:t>
            </a:r>
            <a:r>
              <a:rPr spc="-240" dirty="0"/>
              <a:t> </a:t>
            </a:r>
            <a:r>
              <a:rPr spc="240" dirty="0"/>
              <a:t>used</a:t>
            </a:r>
            <a:r>
              <a:rPr spc="-240" dirty="0"/>
              <a:t> </a:t>
            </a:r>
            <a:r>
              <a:rPr spc="125" dirty="0"/>
              <a:t>per</a:t>
            </a:r>
            <a:r>
              <a:rPr spc="-235" dirty="0"/>
              <a:t> </a:t>
            </a:r>
            <a:r>
              <a:rPr spc="200" dirty="0"/>
              <a:t>customer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57174" y="7335708"/>
            <a:ext cx="114300" cy="1009650"/>
            <a:chOff x="257174" y="7335708"/>
            <a:chExt cx="114300" cy="1009650"/>
          </a:xfrm>
        </p:grpSpPr>
        <p:pic>
          <p:nvPicPr>
            <p:cNvPr id="9" name="object 9"/>
            <p:cNvPicPr/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174" y="7335708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174" y="8231058"/>
              <a:ext cx="114300" cy="1142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9154" y="7111706"/>
            <a:ext cx="17495520" cy="181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2550" b="1" spc="235" dirty="0">
                <a:latin typeface="Trebuchet MS"/>
                <a:cs typeface="Trebuchet MS"/>
              </a:rPr>
              <a:t>Most</a:t>
            </a:r>
            <a:r>
              <a:rPr sz="2550" b="1" spc="170" dirty="0">
                <a:latin typeface="Trebuchet MS"/>
                <a:cs typeface="Trebuchet MS"/>
              </a:rPr>
              <a:t> </a:t>
            </a:r>
            <a:r>
              <a:rPr sz="2550" b="1" spc="200" dirty="0">
                <a:latin typeface="Trebuchet MS"/>
                <a:cs typeface="Trebuchet MS"/>
              </a:rPr>
              <a:t>customers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have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95" dirty="0">
                <a:latin typeface="Trebuchet MS"/>
                <a:cs typeface="Trebuchet MS"/>
              </a:rPr>
              <a:t>credit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229" dirty="0">
                <a:latin typeface="Trebuchet MS"/>
                <a:cs typeface="Trebuchet MS"/>
              </a:rPr>
              <a:t>cards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204" dirty="0">
                <a:latin typeface="Trebuchet MS"/>
                <a:cs typeface="Trebuchet MS"/>
              </a:rPr>
              <a:t>(70%)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270" dirty="0">
                <a:latin typeface="Trebuchet MS"/>
                <a:cs typeface="Trebuchet MS"/>
              </a:rPr>
              <a:t>and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195" dirty="0">
                <a:latin typeface="Trebuchet MS"/>
                <a:cs typeface="Trebuchet MS"/>
              </a:rPr>
              <a:t>own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-540" dirty="0">
                <a:latin typeface="Trebuchet MS"/>
                <a:cs typeface="Trebuchet MS"/>
              </a:rPr>
              <a:t>1</a:t>
            </a:r>
            <a:r>
              <a:rPr sz="2550" b="1" spc="19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or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dirty="0">
                <a:latin typeface="Trebuchet MS"/>
                <a:cs typeface="Trebuchet MS"/>
              </a:rPr>
              <a:t>2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130" dirty="0">
                <a:latin typeface="Trebuchet MS"/>
                <a:cs typeface="Trebuchet MS"/>
              </a:rPr>
              <a:t>products,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but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140" dirty="0">
                <a:latin typeface="Trebuchet MS"/>
                <a:cs typeface="Trebuchet MS"/>
              </a:rPr>
              <a:t>very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few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130" dirty="0">
                <a:latin typeface="Trebuchet MS"/>
                <a:cs typeface="Trebuchet MS"/>
              </a:rPr>
              <a:t>(326)</a:t>
            </a:r>
            <a:r>
              <a:rPr sz="2550" b="1" spc="180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have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dirty="0">
                <a:latin typeface="Trebuchet MS"/>
                <a:cs typeface="Trebuchet MS"/>
              </a:rPr>
              <a:t>3</a:t>
            </a:r>
            <a:r>
              <a:rPr sz="2550" b="1" spc="19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or</a:t>
            </a:r>
            <a:r>
              <a:rPr sz="2550" b="1" spc="18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more, </a:t>
            </a:r>
            <a:r>
              <a:rPr sz="2550" b="1" spc="215" dirty="0">
                <a:latin typeface="Trebuchet MS"/>
                <a:cs typeface="Trebuchet MS"/>
              </a:rPr>
              <a:t>showing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20" dirty="0">
                <a:latin typeface="Trebuchet MS"/>
                <a:cs typeface="Trebuchet MS"/>
              </a:rPr>
              <a:t>potential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50" dirty="0">
                <a:latin typeface="Trebuchet MS"/>
                <a:cs typeface="Trebuchet MS"/>
              </a:rPr>
              <a:t>for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60" dirty="0">
                <a:latin typeface="Trebuchet MS"/>
                <a:cs typeface="Trebuchet MS"/>
              </a:rPr>
              <a:t>cross-</a:t>
            </a:r>
            <a:r>
              <a:rPr sz="2550" b="1" spc="90" dirty="0">
                <a:latin typeface="Trebuchet MS"/>
                <a:cs typeface="Trebuchet MS"/>
              </a:rPr>
              <a:t>selling.</a:t>
            </a: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</a:pPr>
            <a:r>
              <a:rPr sz="2550" b="1" spc="50" dirty="0">
                <a:latin typeface="Trebuchet MS"/>
                <a:cs typeface="Trebuchet MS"/>
              </a:rPr>
              <a:t>Offer</a:t>
            </a:r>
            <a:r>
              <a:rPr sz="2550" b="1" spc="260" dirty="0">
                <a:latin typeface="Trebuchet MS"/>
                <a:cs typeface="Trebuchet MS"/>
              </a:rPr>
              <a:t> </a:t>
            </a:r>
            <a:r>
              <a:rPr sz="2550" b="1" spc="110" dirty="0">
                <a:latin typeface="Trebuchet MS"/>
                <a:cs typeface="Trebuchet MS"/>
              </a:rPr>
              <a:t>tailored</a:t>
            </a:r>
            <a:r>
              <a:rPr sz="2550" b="1" spc="275" dirty="0">
                <a:latin typeface="Trebuchet MS"/>
                <a:cs typeface="Trebuchet MS"/>
              </a:rPr>
              <a:t> </a:t>
            </a:r>
            <a:r>
              <a:rPr sz="2550" b="1" spc="95" dirty="0">
                <a:latin typeface="Trebuchet MS"/>
                <a:cs typeface="Trebuchet MS"/>
              </a:rPr>
              <a:t>credit</a:t>
            </a:r>
            <a:r>
              <a:rPr sz="2550" b="1" spc="270" dirty="0">
                <a:latin typeface="Trebuchet MS"/>
                <a:cs typeface="Trebuchet MS"/>
              </a:rPr>
              <a:t> </a:t>
            </a:r>
            <a:r>
              <a:rPr sz="2550" b="1" spc="204" dirty="0">
                <a:latin typeface="Trebuchet MS"/>
                <a:cs typeface="Trebuchet MS"/>
              </a:rPr>
              <a:t>card</a:t>
            </a:r>
            <a:r>
              <a:rPr sz="2550" b="1" spc="275" dirty="0">
                <a:latin typeface="Trebuchet MS"/>
                <a:cs typeface="Trebuchet MS"/>
              </a:rPr>
              <a:t> </a:t>
            </a:r>
            <a:r>
              <a:rPr sz="2550" b="1" spc="204" dirty="0">
                <a:latin typeface="Trebuchet MS"/>
                <a:cs typeface="Trebuchet MS"/>
              </a:rPr>
              <a:t>deals</a:t>
            </a:r>
            <a:r>
              <a:rPr sz="2550" b="1" spc="270" dirty="0">
                <a:latin typeface="Trebuchet MS"/>
                <a:cs typeface="Trebuchet MS"/>
              </a:rPr>
              <a:t> </a:t>
            </a:r>
            <a:r>
              <a:rPr sz="2550" b="1" spc="50" dirty="0">
                <a:latin typeface="Trebuchet MS"/>
                <a:cs typeface="Trebuchet MS"/>
              </a:rPr>
              <a:t>for</a:t>
            </a:r>
            <a:r>
              <a:rPr sz="2550" b="1" spc="270" dirty="0">
                <a:latin typeface="Trebuchet MS"/>
                <a:cs typeface="Trebuchet MS"/>
              </a:rPr>
              <a:t> </a:t>
            </a:r>
            <a:r>
              <a:rPr sz="2550" b="1" spc="280" dirty="0">
                <a:latin typeface="Trebuchet MS"/>
                <a:cs typeface="Trebuchet MS"/>
              </a:rPr>
              <a:t>non-</a:t>
            </a:r>
            <a:r>
              <a:rPr sz="2550" b="1" spc="145" dirty="0">
                <a:latin typeface="Trebuchet MS"/>
                <a:cs typeface="Trebuchet MS"/>
              </a:rPr>
              <a:t>holders</a:t>
            </a:r>
            <a:r>
              <a:rPr sz="2550" b="1" spc="275" dirty="0">
                <a:latin typeface="Trebuchet MS"/>
                <a:cs typeface="Trebuchet MS"/>
              </a:rPr>
              <a:t> </a:t>
            </a:r>
            <a:r>
              <a:rPr sz="2550" b="1" spc="270" dirty="0">
                <a:latin typeface="Trebuchet MS"/>
                <a:cs typeface="Trebuchet MS"/>
              </a:rPr>
              <a:t>and </a:t>
            </a:r>
            <a:r>
              <a:rPr sz="2550" b="1" spc="200" dirty="0">
                <a:latin typeface="Trebuchet MS"/>
                <a:cs typeface="Trebuchet MS"/>
              </a:rPr>
              <a:t>encourage</a:t>
            </a:r>
            <a:r>
              <a:rPr sz="2550" b="1" spc="270" dirty="0">
                <a:latin typeface="Trebuchet MS"/>
                <a:cs typeface="Trebuchet MS"/>
              </a:rPr>
              <a:t> </a:t>
            </a:r>
            <a:r>
              <a:rPr sz="2550" b="1" spc="190" dirty="0">
                <a:latin typeface="Trebuchet MS"/>
                <a:cs typeface="Trebuchet MS"/>
              </a:rPr>
              <a:t>more</a:t>
            </a:r>
            <a:r>
              <a:rPr sz="2550" b="1" spc="275" dirty="0">
                <a:latin typeface="Trebuchet MS"/>
                <a:cs typeface="Trebuchet MS"/>
              </a:rPr>
              <a:t> </a:t>
            </a:r>
            <a:r>
              <a:rPr sz="2550" b="1" spc="155" dirty="0">
                <a:latin typeface="Trebuchet MS"/>
                <a:cs typeface="Trebuchet MS"/>
              </a:rPr>
              <a:t>product</a:t>
            </a:r>
            <a:r>
              <a:rPr sz="2550" b="1" spc="270" dirty="0">
                <a:latin typeface="Trebuchet MS"/>
                <a:cs typeface="Trebuchet MS"/>
              </a:rPr>
              <a:t> </a:t>
            </a:r>
            <a:r>
              <a:rPr sz="2550" b="1" spc="175" dirty="0">
                <a:latin typeface="Trebuchet MS"/>
                <a:cs typeface="Trebuchet MS"/>
              </a:rPr>
              <a:t>adoption</a:t>
            </a:r>
            <a:r>
              <a:rPr sz="2550" b="1" spc="275" dirty="0">
                <a:latin typeface="Trebuchet MS"/>
                <a:cs typeface="Trebuchet MS"/>
              </a:rPr>
              <a:t> </a:t>
            </a:r>
            <a:r>
              <a:rPr sz="2550" b="1" spc="95" dirty="0">
                <a:latin typeface="Trebuchet MS"/>
                <a:cs typeface="Trebuchet MS"/>
              </a:rPr>
              <a:t>with</a:t>
            </a:r>
            <a:r>
              <a:rPr sz="2550" b="1" spc="270" dirty="0">
                <a:latin typeface="Trebuchet MS"/>
                <a:cs typeface="Trebuchet MS"/>
              </a:rPr>
              <a:t> </a:t>
            </a:r>
            <a:r>
              <a:rPr sz="2550" b="1" spc="125" dirty="0">
                <a:latin typeface="Trebuchet MS"/>
                <a:cs typeface="Trebuchet MS"/>
              </a:rPr>
              <a:t>bundles, </a:t>
            </a:r>
            <a:r>
              <a:rPr sz="2550" b="1" spc="120" dirty="0">
                <a:latin typeface="Trebuchet MS"/>
                <a:cs typeface="Trebuchet MS"/>
              </a:rPr>
              <a:t>rewards,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70" dirty="0">
                <a:latin typeface="Trebuchet MS"/>
                <a:cs typeface="Trebuchet MS"/>
              </a:rPr>
              <a:t>and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35" dirty="0">
                <a:latin typeface="Trebuchet MS"/>
                <a:cs typeface="Trebuchet MS"/>
              </a:rPr>
              <a:t>personalized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recommendations.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1"/>
              <a:ext cx="7099934" cy="10289540"/>
            </a:xfrm>
            <a:custGeom>
              <a:avLst/>
              <a:gdLst/>
              <a:ahLst/>
              <a:cxnLst/>
              <a:rect l="l" t="t" r="r" b="b"/>
              <a:pathLst>
                <a:path w="7099934" h="10289540">
                  <a:moveTo>
                    <a:pt x="7099833" y="0"/>
                  </a:moveTo>
                  <a:lnTo>
                    <a:pt x="0" y="0"/>
                  </a:lnTo>
                  <a:lnTo>
                    <a:pt x="0" y="10289210"/>
                  </a:lnTo>
                  <a:lnTo>
                    <a:pt x="7099833" y="10289210"/>
                  </a:lnTo>
                  <a:lnTo>
                    <a:pt x="7099833" y="0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70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5"/>
              </a:spcBef>
            </a:pPr>
            <a:r>
              <a:rPr spc="240" dirty="0"/>
              <a:t>Average</a:t>
            </a:r>
            <a:r>
              <a:rPr spc="-240" dirty="0"/>
              <a:t> </a:t>
            </a:r>
            <a:r>
              <a:rPr spc="240" dirty="0"/>
              <a:t>balance</a:t>
            </a:r>
            <a:r>
              <a:rPr spc="-240" dirty="0"/>
              <a:t> </a:t>
            </a:r>
            <a:r>
              <a:rPr spc="300" dirty="0"/>
              <a:t>and</a:t>
            </a:r>
            <a:r>
              <a:rPr spc="-240" dirty="0"/>
              <a:t> </a:t>
            </a:r>
            <a:r>
              <a:rPr spc="235" dirty="0"/>
              <a:t>salary</a:t>
            </a:r>
            <a:r>
              <a:rPr spc="-240" dirty="0"/>
              <a:t> </a:t>
            </a:r>
            <a:r>
              <a:rPr spc="250" dirty="0"/>
              <a:t>comparisons</a:t>
            </a:r>
            <a:r>
              <a:rPr spc="-240" dirty="0"/>
              <a:t> </a:t>
            </a:r>
            <a:r>
              <a:rPr spc="150" dirty="0"/>
              <a:t>between</a:t>
            </a:r>
            <a:r>
              <a:rPr spc="-240" dirty="0"/>
              <a:t> </a:t>
            </a:r>
            <a:r>
              <a:rPr spc="140" dirty="0"/>
              <a:t>retained</a:t>
            </a:r>
            <a:r>
              <a:rPr spc="-240" dirty="0"/>
              <a:t> </a:t>
            </a:r>
            <a:r>
              <a:rPr spc="300" dirty="0"/>
              <a:t>and</a:t>
            </a:r>
            <a:r>
              <a:rPr spc="-240" dirty="0"/>
              <a:t> </a:t>
            </a:r>
            <a:r>
              <a:rPr spc="95" dirty="0"/>
              <a:t>exited</a:t>
            </a:r>
            <a:r>
              <a:rPr spc="-240" dirty="0"/>
              <a:t> </a:t>
            </a:r>
            <a:r>
              <a:rPr spc="215" dirty="0"/>
              <a:t>customers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57174" y="1028700"/>
            <a:ext cx="11543030" cy="7521575"/>
            <a:chOff x="257174" y="1028700"/>
            <a:chExt cx="11543030" cy="75215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8192" y="1028700"/>
              <a:ext cx="5781674" cy="5400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174" y="7121428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174" y="8435878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28736" y="6896206"/>
            <a:ext cx="17772380" cy="221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95"/>
              </a:spcBef>
            </a:pPr>
            <a:r>
              <a:rPr sz="2500" b="1" spc="65" dirty="0">
                <a:latin typeface="Trebuchet MS"/>
                <a:cs typeface="Trebuchet MS"/>
              </a:rPr>
              <a:t>The</a:t>
            </a:r>
            <a:r>
              <a:rPr sz="2500" b="1" spc="-170" dirty="0">
                <a:latin typeface="Trebuchet MS"/>
                <a:cs typeface="Trebuchet MS"/>
              </a:rPr>
              <a:t> </a:t>
            </a:r>
            <a:r>
              <a:rPr sz="2500" b="1" spc="200" dirty="0">
                <a:latin typeface="Trebuchet MS"/>
                <a:cs typeface="Trebuchet MS"/>
              </a:rPr>
              <a:t>salary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85" dirty="0">
                <a:latin typeface="Trebuchet MS"/>
                <a:cs typeface="Trebuchet MS"/>
              </a:rPr>
              <a:t>difference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between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exiting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(101K)</a:t>
            </a:r>
            <a:r>
              <a:rPr sz="2500" b="1" spc="-150" dirty="0">
                <a:latin typeface="Trebuchet MS"/>
                <a:cs typeface="Trebuchet MS"/>
              </a:rPr>
              <a:t> </a:t>
            </a:r>
            <a:r>
              <a:rPr sz="2500" b="1" spc="254" dirty="0">
                <a:latin typeface="Trebuchet MS"/>
                <a:cs typeface="Trebuchet MS"/>
              </a:rPr>
              <a:t>and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retained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customers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85" dirty="0">
                <a:latin typeface="Trebuchet MS"/>
                <a:cs typeface="Trebuchet MS"/>
              </a:rPr>
              <a:t>(100K)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is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small,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245" dirty="0">
                <a:latin typeface="Trebuchet MS"/>
                <a:cs typeface="Trebuchet MS"/>
              </a:rPr>
              <a:t>suggesting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200" dirty="0">
                <a:latin typeface="Trebuchet MS"/>
                <a:cs typeface="Trebuchet MS"/>
              </a:rPr>
              <a:t>salary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65" dirty="0">
                <a:latin typeface="Trebuchet MS"/>
                <a:cs typeface="Trebuchet MS"/>
              </a:rPr>
              <a:t>likely </a:t>
            </a:r>
            <a:r>
              <a:rPr sz="2500" b="1" spc="75" dirty="0">
                <a:latin typeface="Trebuchet MS"/>
                <a:cs typeface="Trebuchet MS"/>
              </a:rPr>
              <a:t>isn’t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360" dirty="0">
                <a:latin typeface="Trebuchet MS"/>
                <a:cs typeface="Trebuchet MS"/>
              </a:rPr>
              <a:t>a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major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factor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in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churn.</a:t>
            </a:r>
            <a:r>
              <a:rPr sz="2500" b="1" spc="305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However,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exiting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customers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260" dirty="0">
                <a:latin typeface="Trebuchet MS"/>
                <a:cs typeface="Trebuchet MS"/>
              </a:rPr>
              <a:t>had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higher</a:t>
            </a:r>
            <a:r>
              <a:rPr sz="2500" b="1" spc="305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balances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(91K)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compared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300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those </a:t>
            </a:r>
            <a:r>
              <a:rPr sz="2500" b="1" spc="125" dirty="0">
                <a:latin typeface="Trebuchet MS"/>
                <a:cs typeface="Trebuchet MS"/>
              </a:rPr>
              <a:t>retained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75" dirty="0">
                <a:latin typeface="Trebuchet MS"/>
                <a:cs typeface="Trebuchet MS"/>
              </a:rPr>
              <a:t>(73K),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indicating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high-</a:t>
            </a:r>
            <a:r>
              <a:rPr sz="2500" b="1" spc="210" dirty="0">
                <a:latin typeface="Trebuchet MS"/>
                <a:cs typeface="Trebuchet MS"/>
              </a:rPr>
              <a:t>balance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customers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might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be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85" dirty="0">
                <a:latin typeface="Trebuchet MS"/>
                <a:cs typeface="Trebuchet MS"/>
              </a:rPr>
              <a:t>leaving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50" dirty="0">
                <a:latin typeface="Trebuchet MS"/>
                <a:cs typeface="Trebuchet MS"/>
              </a:rPr>
              <a:t>for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80" dirty="0">
                <a:latin typeface="Trebuchet MS"/>
                <a:cs typeface="Trebuchet MS"/>
              </a:rPr>
              <a:t>better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85" dirty="0">
                <a:latin typeface="Trebuchet MS"/>
                <a:cs typeface="Trebuchet MS"/>
              </a:rPr>
              <a:t>rates.</a:t>
            </a:r>
            <a:endParaRPr sz="2500">
              <a:latin typeface="Trebuchet MS"/>
              <a:cs typeface="Trebuchet MS"/>
            </a:endParaRPr>
          </a:p>
          <a:p>
            <a:pPr marL="12700" marR="5080" algn="just">
              <a:lnSpc>
                <a:spcPct val="114999"/>
              </a:lnSpc>
            </a:pPr>
            <a:r>
              <a:rPr sz="2500" b="1" spc="165" dirty="0">
                <a:latin typeface="Trebuchet MS"/>
                <a:cs typeface="Trebuchet MS"/>
              </a:rPr>
              <a:t>Focus</a:t>
            </a:r>
            <a:r>
              <a:rPr sz="2500" b="1" spc="-140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on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retaining</a:t>
            </a:r>
            <a:r>
              <a:rPr sz="2500" b="1" spc="-14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customers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with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balances</a:t>
            </a:r>
            <a:r>
              <a:rPr sz="2500" b="1" spc="-140" dirty="0">
                <a:latin typeface="Trebuchet MS"/>
                <a:cs typeface="Trebuchet MS"/>
              </a:rPr>
              <a:t> </a:t>
            </a:r>
            <a:r>
              <a:rPr sz="2500" b="1" spc="220" dirty="0">
                <a:latin typeface="Trebuchet MS"/>
                <a:cs typeface="Trebuchet MS"/>
              </a:rPr>
              <a:t>above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70" dirty="0">
                <a:latin typeface="Trebuchet MS"/>
                <a:cs typeface="Trebuchet MS"/>
              </a:rPr>
              <a:t>75K</a:t>
            </a:r>
            <a:r>
              <a:rPr sz="2500" b="1" spc="-140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by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offering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80" dirty="0">
                <a:latin typeface="Trebuchet MS"/>
                <a:cs typeface="Trebuchet MS"/>
              </a:rPr>
              <a:t>better</a:t>
            </a:r>
            <a:r>
              <a:rPr sz="2500" b="1" spc="-14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interest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rates</a:t>
            </a:r>
            <a:r>
              <a:rPr sz="2500" b="1" spc="-14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loyalty</a:t>
            </a:r>
            <a:r>
              <a:rPr sz="2500" b="1" spc="-135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rewards. </a:t>
            </a:r>
            <a:r>
              <a:rPr sz="2500" b="1" spc="140" dirty="0">
                <a:latin typeface="Trebuchet MS"/>
                <a:cs typeface="Trebuchet MS"/>
              </a:rPr>
              <a:t>Monitor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balance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salary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ratios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identify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300" dirty="0">
                <a:latin typeface="Trebuchet MS"/>
                <a:cs typeface="Trebuchet MS"/>
              </a:rPr>
              <a:t>at-</a:t>
            </a:r>
            <a:r>
              <a:rPr sz="2500" b="1" spc="114" dirty="0">
                <a:latin typeface="Trebuchet MS"/>
                <a:cs typeface="Trebuchet MS"/>
              </a:rPr>
              <a:t>risk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customers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00" dirty="0">
                <a:latin typeface="Trebuchet MS"/>
                <a:cs typeface="Trebuchet MS"/>
              </a:rPr>
              <a:t>apply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retention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strategies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65" dirty="0">
                <a:latin typeface="Trebuchet MS"/>
                <a:cs typeface="Trebuchet MS"/>
              </a:rPr>
              <a:t>early.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1"/>
              <a:ext cx="7099934" cy="10289540"/>
            </a:xfrm>
            <a:custGeom>
              <a:avLst/>
              <a:gdLst/>
              <a:ahLst/>
              <a:cxnLst/>
              <a:rect l="l" t="t" r="r" b="b"/>
              <a:pathLst>
                <a:path w="7099934" h="10289540">
                  <a:moveTo>
                    <a:pt x="7099833" y="0"/>
                  </a:moveTo>
                  <a:lnTo>
                    <a:pt x="0" y="0"/>
                  </a:lnTo>
                  <a:lnTo>
                    <a:pt x="0" y="10289210"/>
                  </a:lnTo>
                  <a:lnTo>
                    <a:pt x="7099833" y="10289210"/>
                  </a:lnTo>
                  <a:lnTo>
                    <a:pt x="7099833" y="0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702" rIns="0" bIns="0" rtlCol="0">
            <a:spAutoFit/>
          </a:bodyPr>
          <a:lstStyle/>
          <a:p>
            <a:pPr marL="1943100">
              <a:lnSpc>
                <a:spcPct val="100000"/>
              </a:lnSpc>
              <a:spcBef>
                <a:spcPts val="105"/>
              </a:spcBef>
            </a:pPr>
            <a:r>
              <a:rPr spc="229" dirty="0"/>
              <a:t>Customer</a:t>
            </a:r>
            <a:r>
              <a:rPr spc="-240" dirty="0"/>
              <a:t> </a:t>
            </a:r>
            <a:r>
              <a:rPr spc="185" dirty="0"/>
              <a:t>growth</a:t>
            </a:r>
            <a:r>
              <a:rPr spc="-240" dirty="0"/>
              <a:t> </a:t>
            </a:r>
            <a:r>
              <a:rPr spc="120" dirty="0"/>
              <a:t>trend</a:t>
            </a:r>
            <a:r>
              <a:rPr spc="-240" dirty="0"/>
              <a:t> </a:t>
            </a:r>
            <a:r>
              <a:rPr spc="270" dirty="0"/>
              <a:t>by</a:t>
            </a:r>
            <a:r>
              <a:rPr spc="-235" dirty="0"/>
              <a:t> </a:t>
            </a:r>
            <a:r>
              <a:rPr spc="110" dirty="0"/>
              <a:t>year,</a:t>
            </a:r>
            <a:r>
              <a:rPr spc="-240" dirty="0"/>
              <a:t> </a:t>
            </a:r>
            <a:r>
              <a:rPr spc="235" dirty="0"/>
              <a:t>showing</a:t>
            </a:r>
            <a:r>
              <a:rPr spc="-240" dirty="0"/>
              <a:t> </a:t>
            </a:r>
            <a:r>
              <a:rPr spc="170" dirty="0"/>
              <a:t>acquisition</a:t>
            </a:r>
            <a:r>
              <a:rPr spc="-235" dirty="0"/>
              <a:t> </a:t>
            </a:r>
            <a:r>
              <a:rPr spc="140" dirty="0"/>
              <a:t>over</a:t>
            </a:r>
            <a:r>
              <a:rPr spc="-240" dirty="0"/>
              <a:t> </a:t>
            </a:r>
            <a:r>
              <a:rPr spc="140" dirty="0"/>
              <a:t>time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28321" y="1028700"/>
            <a:ext cx="15929610" cy="5143500"/>
            <a:chOff x="1328321" y="1028700"/>
            <a:chExt cx="1592961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321" y="1028700"/>
              <a:ext cx="5029199" cy="5143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6489" y="1082987"/>
              <a:ext cx="10201274" cy="40576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12700" y="6569924"/>
            <a:ext cx="1831403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95"/>
              </a:spcBef>
            </a:pPr>
            <a:r>
              <a:rPr sz="2500" b="1" spc="210" dirty="0">
                <a:latin typeface="Trebuchet MS"/>
                <a:cs typeface="Trebuchet MS"/>
              </a:rPr>
              <a:t>Customer</a:t>
            </a:r>
            <a:r>
              <a:rPr sz="2500" b="1" spc="-20" dirty="0">
                <a:latin typeface="Trebuchet MS"/>
                <a:cs typeface="Trebuchet MS"/>
              </a:rPr>
              <a:t> </a:t>
            </a:r>
            <a:r>
              <a:rPr sz="2500" b="1" spc="220" dirty="0">
                <a:latin typeface="Trebuchet MS"/>
                <a:cs typeface="Trebuchet MS"/>
              </a:rPr>
              <a:t>numbers</a:t>
            </a:r>
            <a:r>
              <a:rPr sz="2500" b="1" spc="10" dirty="0">
                <a:latin typeface="Trebuchet MS"/>
                <a:cs typeface="Trebuchet MS"/>
              </a:rPr>
              <a:t> </a:t>
            </a:r>
            <a:r>
              <a:rPr sz="2500" b="1" spc="185" dirty="0">
                <a:latin typeface="Trebuchet MS"/>
                <a:cs typeface="Trebuchet MS"/>
              </a:rPr>
              <a:t>grew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from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-215" dirty="0">
                <a:latin typeface="Trebuchet MS"/>
                <a:cs typeface="Trebuchet MS"/>
              </a:rPr>
              <a:t>1,951</a:t>
            </a:r>
            <a:r>
              <a:rPr sz="2500" b="1" spc="3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in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-30" dirty="0">
                <a:latin typeface="Trebuchet MS"/>
                <a:cs typeface="Trebuchet MS"/>
              </a:rPr>
              <a:t>2016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3,333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in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-90" dirty="0">
                <a:latin typeface="Trebuchet MS"/>
                <a:cs typeface="Trebuchet MS"/>
              </a:rPr>
              <a:t>2019,</a:t>
            </a:r>
            <a:r>
              <a:rPr sz="2500" b="1" spc="10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with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the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highest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growth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between</a:t>
            </a:r>
            <a:r>
              <a:rPr sz="2500" b="1" spc="10" dirty="0">
                <a:latin typeface="Trebuchet MS"/>
                <a:cs typeface="Trebuchet MS"/>
              </a:rPr>
              <a:t> </a:t>
            </a:r>
            <a:r>
              <a:rPr sz="2500" b="1" spc="50" dirty="0">
                <a:latin typeface="Trebuchet MS"/>
                <a:cs typeface="Trebuchet MS"/>
              </a:rPr>
              <a:t>2018-</a:t>
            </a:r>
            <a:r>
              <a:rPr sz="2500" b="1" spc="-95" dirty="0">
                <a:latin typeface="Trebuchet MS"/>
                <a:cs typeface="Trebuchet MS"/>
              </a:rPr>
              <a:t>2019.</a:t>
            </a:r>
            <a:r>
              <a:rPr sz="2500" b="1" spc="5" dirty="0">
                <a:latin typeface="Trebuchet MS"/>
                <a:cs typeface="Trebuchet MS"/>
              </a:rPr>
              <a:t> </a:t>
            </a:r>
            <a:r>
              <a:rPr sz="2500" b="1" spc="185" dirty="0">
                <a:latin typeface="Trebuchet MS"/>
                <a:cs typeface="Trebuchet MS"/>
              </a:rPr>
              <a:t>Churn </a:t>
            </a:r>
            <a:r>
              <a:rPr sz="2500" b="1" spc="195" dirty="0">
                <a:latin typeface="Trebuchet MS"/>
                <a:cs typeface="Trebuchet MS"/>
              </a:rPr>
              <a:t>peaked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at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22.35%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in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-120" dirty="0">
                <a:latin typeface="Trebuchet MS"/>
                <a:cs typeface="Trebuchet MS"/>
              </a:rPr>
              <a:t>2017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but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180" dirty="0">
                <a:latin typeface="Trebuchet MS"/>
                <a:cs typeface="Trebuchet MS"/>
              </a:rPr>
              <a:t>improved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19.86%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by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-85" dirty="0">
                <a:latin typeface="Trebuchet MS"/>
                <a:cs typeface="Trebuchet MS"/>
              </a:rPr>
              <a:t>2019,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showing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80" dirty="0">
                <a:latin typeface="Trebuchet MS"/>
                <a:cs typeface="Trebuchet MS"/>
              </a:rPr>
              <a:t>better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55" dirty="0">
                <a:latin typeface="Trebuchet MS"/>
                <a:cs typeface="Trebuchet MS"/>
              </a:rPr>
              <a:t>retention.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65" dirty="0">
                <a:latin typeface="Trebuchet MS"/>
                <a:cs typeface="Trebuchet MS"/>
              </a:rPr>
              <a:t>To</a:t>
            </a:r>
            <a:r>
              <a:rPr sz="2500" b="1" spc="35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maintain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this</a:t>
            </a:r>
            <a:r>
              <a:rPr sz="2500" b="1" spc="40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progress, </a:t>
            </a:r>
            <a:r>
              <a:rPr sz="2500" b="1" spc="180" dirty="0">
                <a:latin typeface="Trebuchet MS"/>
                <a:cs typeface="Trebuchet MS"/>
              </a:rPr>
              <a:t>focus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185" dirty="0">
                <a:latin typeface="Trebuchet MS"/>
                <a:cs typeface="Trebuchet MS"/>
              </a:rPr>
              <a:t>should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70" dirty="0">
                <a:latin typeface="Trebuchet MS"/>
                <a:cs typeface="Trebuchet MS"/>
              </a:rPr>
              <a:t>be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90" dirty="0">
                <a:latin typeface="Trebuchet MS"/>
                <a:cs typeface="Trebuchet MS"/>
              </a:rPr>
              <a:t>on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55" dirty="0">
                <a:latin typeface="Trebuchet MS"/>
                <a:cs typeface="Trebuchet MS"/>
              </a:rPr>
              <a:t>repeating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85" dirty="0">
                <a:latin typeface="Trebuchet MS"/>
                <a:cs typeface="Trebuchet MS"/>
              </a:rPr>
              <a:t>successful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30" dirty="0">
                <a:latin typeface="Trebuchet MS"/>
                <a:cs typeface="Trebuchet MS"/>
              </a:rPr>
              <a:t>strategies,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220" dirty="0">
                <a:latin typeface="Trebuchet MS"/>
                <a:cs typeface="Trebuchet MS"/>
              </a:rPr>
              <a:t>addressing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dirty="0">
                <a:latin typeface="Trebuchet MS"/>
                <a:cs typeface="Trebuchet MS"/>
              </a:rPr>
              <a:t>2017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65" dirty="0">
                <a:latin typeface="Trebuchet MS"/>
                <a:cs typeface="Trebuchet MS"/>
              </a:rPr>
              <a:t>churn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85" dirty="0">
                <a:latin typeface="Trebuchet MS"/>
                <a:cs typeface="Trebuchet MS"/>
              </a:rPr>
              <a:t>causes,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229" dirty="0">
                <a:latin typeface="Trebuchet MS"/>
                <a:cs typeface="Trebuchet MS"/>
              </a:rPr>
              <a:t>using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35" dirty="0">
                <a:latin typeface="Trebuchet MS"/>
                <a:cs typeface="Trebuchet MS"/>
              </a:rPr>
              <a:t>early</a:t>
            </a:r>
            <a:r>
              <a:rPr sz="2500" b="1" spc="-40" dirty="0">
                <a:latin typeface="Trebuchet MS"/>
                <a:cs typeface="Trebuchet MS"/>
              </a:rPr>
              <a:t>  </a:t>
            </a:r>
            <a:r>
              <a:rPr sz="2500" b="1" spc="185" dirty="0">
                <a:latin typeface="Trebuchet MS"/>
                <a:cs typeface="Trebuchet MS"/>
              </a:rPr>
              <a:t>warning </a:t>
            </a:r>
            <a:r>
              <a:rPr sz="2500" b="1" spc="195" dirty="0">
                <a:latin typeface="Trebuchet MS"/>
                <a:cs typeface="Trebuchet MS"/>
              </a:rPr>
              <a:t>systems,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scaling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support,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175" dirty="0">
                <a:latin typeface="Trebuchet MS"/>
                <a:cs typeface="Trebuchet MS"/>
              </a:rPr>
              <a:t>tracking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churn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patterns,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220" dirty="0">
                <a:latin typeface="Trebuchet MS"/>
                <a:cs typeface="Trebuchet MS"/>
              </a:rPr>
              <a:t>balancing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growth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with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retention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efforts.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744" y="986059"/>
            <a:ext cx="2246630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u="heavy" spc="204" dirty="0">
                <a:uFill>
                  <a:solidFill>
                    <a:srgbClr val="000000"/>
                  </a:solidFill>
                </a:uFill>
              </a:rPr>
              <a:t>Conclusion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4" y="2123947"/>
            <a:ext cx="114300" cy="114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65" dirty="0"/>
              <a:t>Focus</a:t>
            </a:r>
            <a:r>
              <a:rPr spc="-215" dirty="0"/>
              <a:t> </a:t>
            </a:r>
            <a:r>
              <a:rPr spc="190" dirty="0"/>
              <a:t>on</a:t>
            </a:r>
            <a:r>
              <a:rPr spc="-215" dirty="0"/>
              <a:t> </a:t>
            </a:r>
            <a:r>
              <a:rPr spc="225" dirty="0"/>
              <a:t>youth-</a:t>
            </a:r>
            <a:r>
              <a:rPr spc="90" dirty="0"/>
              <a:t>friendly</a:t>
            </a:r>
            <a:r>
              <a:rPr spc="-210" dirty="0"/>
              <a:t> </a:t>
            </a:r>
            <a:r>
              <a:rPr spc="180" dirty="0"/>
              <a:t>products</a:t>
            </a:r>
            <a:r>
              <a:rPr spc="-215" dirty="0"/>
              <a:t> </a:t>
            </a:r>
            <a:r>
              <a:rPr spc="265" dirty="0"/>
              <a:t>and</a:t>
            </a:r>
            <a:r>
              <a:rPr spc="-210" dirty="0"/>
              <a:t> </a:t>
            </a:r>
            <a:r>
              <a:rPr spc="145" dirty="0"/>
              <a:t>loyalty</a:t>
            </a:r>
            <a:r>
              <a:rPr spc="-215" dirty="0"/>
              <a:t> </a:t>
            </a:r>
            <a:r>
              <a:rPr spc="250" dirty="0"/>
              <a:t>programs</a:t>
            </a:r>
            <a:r>
              <a:rPr spc="-210" dirty="0"/>
              <a:t> </a:t>
            </a:r>
            <a:r>
              <a:rPr spc="50" dirty="0"/>
              <a:t>for</a:t>
            </a:r>
            <a:r>
              <a:rPr spc="-215" dirty="0"/>
              <a:t> </a:t>
            </a:r>
            <a:r>
              <a:rPr spc="100" dirty="0"/>
              <a:t>older</a:t>
            </a:r>
            <a:r>
              <a:rPr spc="-210" dirty="0"/>
              <a:t> </a:t>
            </a:r>
            <a:r>
              <a:rPr spc="204" dirty="0"/>
              <a:t>customers</a:t>
            </a:r>
            <a:r>
              <a:rPr spc="-215" dirty="0"/>
              <a:t> </a:t>
            </a:r>
            <a:r>
              <a:rPr spc="100" dirty="0"/>
              <a:t>to</a:t>
            </a:r>
            <a:r>
              <a:rPr spc="-210" dirty="0"/>
              <a:t> </a:t>
            </a:r>
            <a:r>
              <a:rPr spc="225" dirty="0"/>
              <a:t>address</a:t>
            </a:r>
            <a:r>
              <a:rPr spc="-215" dirty="0"/>
              <a:t> </a:t>
            </a:r>
            <a:r>
              <a:rPr spc="200" dirty="0"/>
              <a:t>high</a:t>
            </a:r>
            <a:r>
              <a:rPr spc="-210" dirty="0"/>
              <a:t> </a:t>
            </a:r>
            <a:r>
              <a:rPr spc="90" dirty="0"/>
              <a:t>churn.</a:t>
            </a: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pc="90" dirty="0"/>
          </a:p>
          <a:p>
            <a:pPr marL="12700" marR="248285">
              <a:lnSpc>
                <a:spcPct val="114999"/>
              </a:lnSpc>
            </a:pPr>
            <a:r>
              <a:rPr dirty="0"/>
              <a:t>Offer</a:t>
            </a:r>
            <a:r>
              <a:rPr spc="-195" dirty="0"/>
              <a:t> </a:t>
            </a:r>
            <a:r>
              <a:rPr spc="95" dirty="0"/>
              <a:t>credit</a:t>
            </a:r>
            <a:r>
              <a:rPr spc="-195" dirty="0"/>
              <a:t> </a:t>
            </a:r>
            <a:r>
              <a:rPr spc="185" dirty="0"/>
              <a:t>improvement</a:t>
            </a:r>
            <a:r>
              <a:rPr spc="-195" dirty="0"/>
              <a:t> </a:t>
            </a:r>
            <a:r>
              <a:rPr spc="250" dirty="0"/>
              <a:t>programs</a:t>
            </a:r>
            <a:r>
              <a:rPr spc="-190" dirty="0"/>
              <a:t> </a:t>
            </a:r>
            <a:r>
              <a:rPr spc="100" dirty="0"/>
              <a:t>to</a:t>
            </a:r>
            <a:r>
              <a:rPr spc="-195" dirty="0"/>
              <a:t> </a:t>
            </a:r>
            <a:r>
              <a:rPr spc="125" dirty="0"/>
              <a:t>help</a:t>
            </a:r>
            <a:r>
              <a:rPr spc="-195" dirty="0"/>
              <a:t> </a:t>
            </a:r>
            <a:r>
              <a:rPr spc="145" dirty="0"/>
              <a:t>poor</a:t>
            </a:r>
            <a:r>
              <a:rPr spc="-195" dirty="0"/>
              <a:t> </a:t>
            </a:r>
            <a:r>
              <a:rPr spc="95" dirty="0"/>
              <a:t>credit</a:t>
            </a:r>
            <a:r>
              <a:rPr spc="-190" dirty="0"/>
              <a:t> </a:t>
            </a:r>
            <a:r>
              <a:rPr spc="190" dirty="0"/>
              <a:t>scores</a:t>
            </a:r>
            <a:r>
              <a:rPr spc="-195" dirty="0"/>
              <a:t> </a:t>
            </a:r>
            <a:r>
              <a:rPr spc="204" dirty="0"/>
              <a:t>customers</a:t>
            </a:r>
            <a:r>
              <a:rPr spc="-195" dirty="0"/>
              <a:t> </a:t>
            </a:r>
            <a:r>
              <a:rPr spc="100" dirty="0"/>
              <a:t>to</a:t>
            </a:r>
            <a:r>
              <a:rPr spc="-190" dirty="0"/>
              <a:t> </a:t>
            </a:r>
            <a:r>
              <a:rPr spc="320" dirty="0"/>
              <a:t>manage</a:t>
            </a:r>
            <a:r>
              <a:rPr spc="-195" dirty="0"/>
              <a:t> </a:t>
            </a:r>
            <a:r>
              <a:rPr spc="170" dirty="0"/>
              <a:t>finances</a:t>
            </a:r>
            <a:r>
              <a:rPr spc="-195" dirty="0"/>
              <a:t> </a:t>
            </a:r>
            <a:r>
              <a:rPr spc="80" dirty="0"/>
              <a:t>better</a:t>
            </a:r>
            <a:r>
              <a:rPr spc="-195" dirty="0"/>
              <a:t> </a:t>
            </a:r>
            <a:r>
              <a:rPr spc="240" dirty="0"/>
              <a:t>and </a:t>
            </a:r>
            <a:r>
              <a:rPr spc="150" dirty="0"/>
              <a:t>reward</a:t>
            </a:r>
            <a:r>
              <a:rPr spc="-215" dirty="0"/>
              <a:t> </a:t>
            </a:r>
            <a:r>
              <a:rPr spc="200" dirty="0"/>
              <a:t>high</a:t>
            </a:r>
            <a:r>
              <a:rPr spc="-215" dirty="0"/>
              <a:t> </a:t>
            </a:r>
            <a:r>
              <a:rPr spc="165" dirty="0"/>
              <a:t>scorers</a:t>
            </a:r>
            <a:r>
              <a:rPr spc="-215" dirty="0"/>
              <a:t> </a:t>
            </a:r>
            <a:r>
              <a:rPr spc="95" dirty="0"/>
              <a:t>with</a:t>
            </a:r>
            <a:r>
              <a:rPr spc="-215" dirty="0"/>
              <a:t> </a:t>
            </a:r>
            <a:r>
              <a:rPr spc="210" dirty="0"/>
              <a:t>premium</a:t>
            </a:r>
            <a:r>
              <a:rPr spc="-215" dirty="0"/>
              <a:t> </a:t>
            </a:r>
            <a:r>
              <a:rPr spc="65" dirty="0"/>
              <a:t>benefits.</a:t>
            </a: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pc="65" dirty="0"/>
          </a:p>
          <a:p>
            <a:pPr marL="12700" marR="5080">
              <a:lnSpc>
                <a:spcPct val="114999"/>
              </a:lnSpc>
            </a:pPr>
            <a:r>
              <a:rPr spc="120" dirty="0"/>
              <a:t>Replicate</a:t>
            </a:r>
            <a:r>
              <a:rPr spc="-215" dirty="0"/>
              <a:t> </a:t>
            </a:r>
            <a:r>
              <a:rPr spc="135" dirty="0"/>
              <a:t>France's</a:t>
            </a:r>
            <a:r>
              <a:rPr spc="-215" dirty="0"/>
              <a:t> </a:t>
            </a:r>
            <a:r>
              <a:rPr spc="95" dirty="0"/>
              <a:t>stability,</a:t>
            </a:r>
            <a:r>
              <a:rPr spc="-215" dirty="0"/>
              <a:t> </a:t>
            </a:r>
            <a:r>
              <a:rPr spc="225" dirty="0"/>
              <a:t>address</a:t>
            </a:r>
            <a:r>
              <a:rPr spc="-215" dirty="0"/>
              <a:t> </a:t>
            </a:r>
            <a:r>
              <a:rPr spc="210" dirty="0"/>
              <a:t>Germany's</a:t>
            </a:r>
            <a:r>
              <a:rPr spc="-215" dirty="0"/>
              <a:t> </a:t>
            </a:r>
            <a:r>
              <a:rPr spc="200" dirty="0"/>
              <a:t>high</a:t>
            </a:r>
            <a:r>
              <a:rPr spc="-215" dirty="0"/>
              <a:t> </a:t>
            </a:r>
            <a:r>
              <a:rPr spc="165" dirty="0"/>
              <a:t>churn</a:t>
            </a:r>
            <a:r>
              <a:rPr spc="-215" dirty="0"/>
              <a:t> </a:t>
            </a:r>
            <a:r>
              <a:rPr spc="240" dirty="0"/>
              <a:t>by</a:t>
            </a:r>
            <a:r>
              <a:rPr spc="-215" dirty="0"/>
              <a:t> </a:t>
            </a:r>
            <a:r>
              <a:rPr spc="195" dirty="0"/>
              <a:t>immediate</a:t>
            </a:r>
            <a:r>
              <a:rPr spc="-215" dirty="0"/>
              <a:t> </a:t>
            </a:r>
            <a:r>
              <a:rPr spc="120" dirty="0"/>
              <a:t>attention</a:t>
            </a:r>
            <a:r>
              <a:rPr spc="-215" dirty="0"/>
              <a:t> </a:t>
            </a:r>
            <a:r>
              <a:rPr spc="95" dirty="0"/>
              <a:t>with</a:t>
            </a:r>
            <a:r>
              <a:rPr spc="-215" dirty="0"/>
              <a:t> </a:t>
            </a:r>
            <a:r>
              <a:rPr spc="110" dirty="0"/>
              <a:t>tailored</a:t>
            </a:r>
            <a:r>
              <a:rPr spc="-215" dirty="0"/>
              <a:t> </a:t>
            </a:r>
            <a:r>
              <a:rPr spc="80" dirty="0"/>
              <a:t>retention initiatives,</a:t>
            </a:r>
            <a:r>
              <a:rPr spc="-215" dirty="0"/>
              <a:t> </a:t>
            </a:r>
            <a:r>
              <a:rPr spc="265" dirty="0"/>
              <a:t>and</a:t>
            </a:r>
            <a:r>
              <a:rPr spc="-210" dirty="0"/>
              <a:t> </a:t>
            </a:r>
            <a:r>
              <a:rPr spc="195" dirty="0"/>
              <a:t>enhance</a:t>
            </a:r>
            <a:r>
              <a:rPr spc="-210" dirty="0"/>
              <a:t> </a:t>
            </a:r>
            <a:r>
              <a:rPr spc="165" dirty="0"/>
              <a:t>strategies</a:t>
            </a:r>
            <a:r>
              <a:rPr spc="-210" dirty="0"/>
              <a:t> </a:t>
            </a:r>
            <a:r>
              <a:rPr spc="50" dirty="0"/>
              <a:t>for</a:t>
            </a:r>
            <a:r>
              <a:rPr spc="-210" dirty="0"/>
              <a:t> </a:t>
            </a:r>
            <a:r>
              <a:rPr spc="125" dirty="0"/>
              <a:t>Spain.</a:t>
            </a:r>
          </a:p>
          <a:p>
            <a:pPr marL="12700" marR="1220470">
              <a:lnSpc>
                <a:spcPct val="229999"/>
              </a:lnSpc>
            </a:pPr>
            <a:r>
              <a:rPr spc="245" dirty="0"/>
              <a:t>Engage</a:t>
            </a:r>
            <a:r>
              <a:rPr spc="-210" dirty="0"/>
              <a:t> </a:t>
            </a:r>
            <a:r>
              <a:rPr spc="204" dirty="0"/>
              <a:t>customers</a:t>
            </a:r>
            <a:r>
              <a:rPr spc="-204" dirty="0"/>
              <a:t> </a:t>
            </a:r>
            <a:r>
              <a:rPr spc="95" dirty="0"/>
              <a:t>before</a:t>
            </a:r>
            <a:r>
              <a:rPr spc="-204" dirty="0"/>
              <a:t> </a:t>
            </a:r>
            <a:r>
              <a:rPr spc="229" dirty="0"/>
              <a:t>4</a:t>
            </a:r>
            <a:r>
              <a:rPr spc="-204" dirty="0"/>
              <a:t> </a:t>
            </a:r>
            <a:r>
              <a:rPr spc="200" dirty="0"/>
              <a:t>years</a:t>
            </a:r>
            <a:r>
              <a:rPr spc="-210" dirty="0"/>
              <a:t> </a:t>
            </a:r>
            <a:r>
              <a:rPr spc="100" dirty="0"/>
              <a:t>to</a:t>
            </a:r>
            <a:r>
              <a:rPr spc="-204" dirty="0"/>
              <a:t> </a:t>
            </a:r>
            <a:r>
              <a:rPr spc="145" dirty="0"/>
              <a:t>reduce</a:t>
            </a:r>
            <a:r>
              <a:rPr spc="-204" dirty="0"/>
              <a:t> </a:t>
            </a:r>
            <a:r>
              <a:rPr spc="165" dirty="0"/>
              <a:t>churn</a:t>
            </a:r>
            <a:r>
              <a:rPr spc="-204" dirty="0"/>
              <a:t> </a:t>
            </a:r>
            <a:r>
              <a:rPr spc="265" dirty="0"/>
              <a:t>and</a:t>
            </a:r>
            <a:r>
              <a:rPr spc="-204" dirty="0"/>
              <a:t> </a:t>
            </a:r>
            <a:r>
              <a:rPr spc="170" dirty="0"/>
              <a:t>promote</a:t>
            </a:r>
            <a:r>
              <a:rPr spc="-210" dirty="0"/>
              <a:t> </a:t>
            </a:r>
            <a:r>
              <a:rPr spc="254" dirty="0"/>
              <a:t>cross-</a:t>
            </a:r>
            <a:r>
              <a:rPr spc="145" dirty="0"/>
              <a:t>selling</a:t>
            </a:r>
            <a:r>
              <a:rPr spc="-204" dirty="0"/>
              <a:t> </a:t>
            </a:r>
            <a:r>
              <a:rPr spc="195" dirty="0"/>
              <a:t>beyond</a:t>
            </a:r>
            <a:r>
              <a:rPr spc="-204" dirty="0"/>
              <a:t> </a:t>
            </a:r>
            <a:r>
              <a:rPr dirty="0"/>
              <a:t>1-</a:t>
            </a:r>
            <a:r>
              <a:rPr spc="-50" dirty="0"/>
              <a:t>2</a:t>
            </a:r>
            <a:r>
              <a:rPr spc="-204" dirty="0"/>
              <a:t> </a:t>
            </a:r>
            <a:r>
              <a:rPr spc="125" dirty="0"/>
              <a:t>products. Retain</a:t>
            </a:r>
            <a:r>
              <a:rPr spc="-210" dirty="0"/>
              <a:t> </a:t>
            </a:r>
            <a:r>
              <a:rPr spc="265" dirty="0"/>
              <a:t>high-</a:t>
            </a:r>
            <a:r>
              <a:rPr spc="210" dirty="0"/>
              <a:t>balance</a:t>
            </a:r>
            <a:r>
              <a:rPr spc="-210" dirty="0"/>
              <a:t> </a:t>
            </a:r>
            <a:r>
              <a:rPr spc="204" dirty="0"/>
              <a:t>customers</a:t>
            </a:r>
            <a:r>
              <a:rPr spc="-210" dirty="0"/>
              <a:t> </a:t>
            </a:r>
            <a:r>
              <a:rPr spc="95" dirty="0"/>
              <a:t>with</a:t>
            </a:r>
            <a:r>
              <a:rPr spc="-210" dirty="0"/>
              <a:t> </a:t>
            </a:r>
            <a:r>
              <a:rPr spc="80" dirty="0"/>
              <a:t>better</a:t>
            </a:r>
            <a:r>
              <a:rPr spc="-210" dirty="0"/>
              <a:t> </a:t>
            </a:r>
            <a:r>
              <a:rPr spc="160" dirty="0"/>
              <a:t>rates</a:t>
            </a:r>
            <a:r>
              <a:rPr spc="-210" dirty="0"/>
              <a:t> </a:t>
            </a:r>
            <a:r>
              <a:rPr spc="265" dirty="0"/>
              <a:t>and</a:t>
            </a:r>
            <a:r>
              <a:rPr spc="-210" dirty="0"/>
              <a:t> </a:t>
            </a:r>
            <a:r>
              <a:rPr spc="95" dirty="0"/>
              <a:t>incentives.</a:t>
            </a: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pc="95" dirty="0"/>
          </a:p>
          <a:p>
            <a:pPr marL="12700" marR="32384">
              <a:lnSpc>
                <a:spcPct val="114999"/>
              </a:lnSpc>
            </a:pPr>
            <a:r>
              <a:rPr spc="285" dirty="0"/>
              <a:t>As</a:t>
            </a:r>
            <a:r>
              <a:rPr spc="-210" dirty="0"/>
              <a:t> </a:t>
            </a:r>
            <a:r>
              <a:rPr spc="100" dirty="0"/>
              <a:t>the</a:t>
            </a:r>
            <a:r>
              <a:rPr spc="-210" dirty="0"/>
              <a:t> </a:t>
            </a:r>
            <a:r>
              <a:rPr spc="190" dirty="0"/>
              <a:t>customer</a:t>
            </a:r>
            <a:r>
              <a:rPr spc="-210" dirty="0"/>
              <a:t> </a:t>
            </a:r>
            <a:r>
              <a:rPr spc="250" dirty="0"/>
              <a:t>base</a:t>
            </a:r>
            <a:r>
              <a:rPr spc="-210" dirty="0"/>
              <a:t> </a:t>
            </a:r>
            <a:r>
              <a:rPr spc="155" dirty="0"/>
              <a:t>grows,</a:t>
            </a:r>
            <a:r>
              <a:rPr spc="-210" dirty="0"/>
              <a:t> </a:t>
            </a:r>
            <a:r>
              <a:rPr spc="140" dirty="0"/>
              <a:t>invest</a:t>
            </a:r>
            <a:r>
              <a:rPr spc="-204" dirty="0"/>
              <a:t> </a:t>
            </a:r>
            <a:r>
              <a:rPr spc="90" dirty="0"/>
              <a:t>in</a:t>
            </a:r>
            <a:r>
              <a:rPr spc="-210" dirty="0"/>
              <a:t> </a:t>
            </a:r>
            <a:r>
              <a:rPr spc="190" dirty="0"/>
              <a:t>customer</a:t>
            </a:r>
            <a:r>
              <a:rPr spc="-210" dirty="0"/>
              <a:t> </a:t>
            </a:r>
            <a:r>
              <a:rPr spc="170" dirty="0"/>
              <a:t>support</a:t>
            </a:r>
            <a:r>
              <a:rPr spc="-210" dirty="0"/>
              <a:t> </a:t>
            </a:r>
            <a:r>
              <a:rPr spc="265" dirty="0"/>
              <a:t>and</a:t>
            </a:r>
            <a:r>
              <a:rPr spc="-210" dirty="0"/>
              <a:t> </a:t>
            </a:r>
            <a:r>
              <a:rPr spc="145" dirty="0"/>
              <a:t>technical</a:t>
            </a:r>
            <a:r>
              <a:rPr spc="-204" dirty="0"/>
              <a:t> </a:t>
            </a:r>
            <a:r>
              <a:rPr spc="160" dirty="0"/>
              <a:t>resources</a:t>
            </a:r>
            <a:r>
              <a:rPr spc="-210" dirty="0"/>
              <a:t> </a:t>
            </a:r>
            <a:r>
              <a:rPr spc="100" dirty="0"/>
              <a:t>to</a:t>
            </a:r>
            <a:r>
              <a:rPr spc="-210" dirty="0"/>
              <a:t> </a:t>
            </a:r>
            <a:r>
              <a:rPr spc="195" dirty="0"/>
              <a:t>maintain</a:t>
            </a:r>
            <a:r>
              <a:rPr spc="-210" dirty="0"/>
              <a:t> </a:t>
            </a:r>
            <a:r>
              <a:rPr spc="200" dirty="0"/>
              <a:t>high</a:t>
            </a:r>
            <a:r>
              <a:rPr spc="-210" dirty="0"/>
              <a:t> </a:t>
            </a:r>
            <a:r>
              <a:rPr spc="130" dirty="0"/>
              <a:t>service </a:t>
            </a:r>
            <a:r>
              <a:rPr spc="90" dirty="0"/>
              <a:t>quality.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4" y="3000247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4" y="4314697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4" y="5629147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4" y="6505447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4" y="7381747"/>
            <a:ext cx="114300" cy="1142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83" y="1781425"/>
            <a:ext cx="8743949" cy="4848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305" y="1781425"/>
            <a:ext cx="8610599" cy="48863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48350" y="611511"/>
            <a:ext cx="221932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u="heavy" spc="265" dirty="0">
                <a:uFill>
                  <a:solidFill>
                    <a:srgbClr val="000000"/>
                  </a:solidFill>
                </a:uFill>
              </a:rPr>
              <a:t>Dashboard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343" y="4865709"/>
            <a:ext cx="3804920" cy="64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491740" algn="l"/>
              </a:tabLst>
            </a:pPr>
            <a:r>
              <a:rPr sz="4050" spc="-105" dirty="0"/>
              <a:t>T</a:t>
            </a:r>
            <a:r>
              <a:rPr sz="4050" spc="-475" dirty="0"/>
              <a:t> </a:t>
            </a:r>
            <a:r>
              <a:rPr sz="4050" spc="165" dirty="0"/>
              <a:t>H</a:t>
            </a:r>
            <a:r>
              <a:rPr sz="4050" spc="-470" dirty="0"/>
              <a:t> </a:t>
            </a:r>
            <a:r>
              <a:rPr sz="4050" spc="409" dirty="0"/>
              <a:t>A</a:t>
            </a:r>
            <a:r>
              <a:rPr sz="4050" spc="-475" dirty="0"/>
              <a:t> </a:t>
            </a:r>
            <a:r>
              <a:rPr sz="4050" spc="320" dirty="0"/>
              <a:t>N</a:t>
            </a:r>
            <a:r>
              <a:rPr sz="4050" spc="-470" dirty="0"/>
              <a:t> </a:t>
            </a:r>
            <a:r>
              <a:rPr sz="4050" spc="250" dirty="0"/>
              <a:t>K</a:t>
            </a:r>
            <a:r>
              <a:rPr sz="4050" dirty="0"/>
              <a:t>	</a:t>
            </a:r>
            <a:r>
              <a:rPr sz="4050" spc="220" dirty="0"/>
              <a:t>Y</a:t>
            </a:r>
            <a:r>
              <a:rPr sz="4050" spc="-475" dirty="0"/>
              <a:t> </a:t>
            </a:r>
            <a:r>
              <a:rPr sz="4050" spc="310" dirty="0"/>
              <a:t>O</a:t>
            </a:r>
            <a:r>
              <a:rPr sz="4050" spc="-470" dirty="0"/>
              <a:t> </a:t>
            </a:r>
            <a:r>
              <a:rPr sz="4050" spc="30" dirty="0"/>
              <a:t>U</a:t>
            </a:r>
            <a:endParaRPr sz="4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5636" y="1028538"/>
              <a:ext cx="6830059" cy="8225790"/>
            </a:xfrm>
            <a:custGeom>
              <a:avLst/>
              <a:gdLst/>
              <a:ahLst/>
              <a:cxnLst/>
              <a:rect l="l" t="t" r="r" b="b"/>
              <a:pathLst>
                <a:path w="6830059" h="8225790">
                  <a:moveTo>
                    <a:pt x="6532235" y="1982824"/>
                  </a:moveTo>
                  <a:lnTo>
                    <a:pt x="297649" y="1982824"/>
                  </a:lnTo>
                  <a:lnTo>
                    <a:pt x="297585" y="1793651"/>
                  </a:lnTo>
                  <a:lnTo>
                    <a:pt x="298080" y="1746867"/>
                  </a:lnTo>
                  <a:lnTo>
                    <a:pt x="298953" y="1704066"/>
                  </a:lnTo>
                  <a:lnTo>
                    <a:pt x="330333" y="1670461"/>
                  </a:lnTo>
                  <a:lnTo>
                    <a:pt x="3376136" y="11659"/>
                  </a:lnTo>
                  <a:lnTo>
                    <a:pt x="3381903" y="7856"/>
                  </a:lnTo>
                  <a:lnTo>
                    <a:pt x="3388094" y="4962"/>
                  </a:lnTo>
                  <a:lnTo>
                    <a:pt x="3401326" y="992"/>
                  </a:lnTo>
                  <a:lnTo>
                    <a:pt x="3408088" y="0"/>
                  </a:lnTo>
                  <a:lnTo>
                    <a:pt x="3421903" y="0"/>
                  </a:lnTo>
                  <a:lnTo>
                    <a:pt x="3428664" y="992"/>
                  </a:lnTo>
                  <a:lnTo>
                    <a:pt x="3441897" y="4962"/>
                  </a:lnTo>
                  <a:lnTo>
                    <a:pt x="3448088" y="7856"/>
                  </a:lnTo>
                  <a:lnTo>
                    <a:pt x="3453854" y="11659"/>
                  </a:lnTo>
                  <a:lnTo>
                    <a:pt x="4218494" y="428555"/>
                  </a:lnTo>
                  <a:lnTo>
                    <a:pt x="3408425" y="428555"/>
                  </a:lnTo>
                  <a:lnTo>
                    <a:pt x="3401298" y="429542"/>
                  </a:lnTo>
                  <a:lnTo>
                    <a:pt x="3387319" y="433489"/>
                  </a:lnTo>
                  <a:lnTo>
                    <a:pt x="3380729" y="436375"/>
                  </a:lnTo>
                  <a:lnTo>
                    <a:pt x="3374539" y="440173"/>
                  </a:lnTo>
                  <a:lnTo>
                    <a:pt x="1014777" y="1654924"/>
                  </a:lnTo>
                  <a:lnTo>
                    <a:pt x="960898" y="1683982"/>
                  </a:lnTo>
                  <a:lnTo>
                    <a:pt x="6519534" y="1683982"/>
                  </a:lnTo>
                  <a:lnTo>
                    <a:pt x="6521767" y="1686663"/>
                  </a:lnTo>
                  <a:lnTo>
                    <a:pt x="6528440" y="1698009"/>
                  </a:lnTo>
                  <a:lnTo>
                    <a:pt x="6530783" y="1704066"/>
                  </a:lnTo>
                  <a:lnTo>
                    <a:pt x="6533479" y="1716950"/>
                  </a:lnTo>
                  <a:lnTo>
                    <a:pt x="6533762" y="1723439"/>
                  </a:lnTo>
                  <a:lnTo>
                    <a:pt x="6532981" y="1729974"/>
                  </a:lnTo>
                  <a:lnTo>
                    <a:pt x="6532126" y="1780033"/>
                  </a:lnTo>
                  <a:lnTo>
                    <a:pt x="6531844" y="1830245"/>
                  </a:lnTo>
                  <a:lnTo>
                    <a:pt x="6531915" y="1880713"/>
                  </a:lnTo>
                  <a:lnTo>
                    <a:pt x="6532119" y="1931538"/>
                  </a:lnTo>
                  <a:lnTo>
                    <a:pt x="6532235" y="1982824"/>
                  </a:lnTo>
                  <a:close/>
                </a:path>
                <a:path w="6830059" h="8225790">
                  <a:moveTo>
                    <a:pt x="6519534" y="1683982"/>
                  </a:moveTo>
                  <a:lnTo>
                    <a:pt x="5860879" y="1683982"/>
                  </a:lnTo>
                  <a:lnTo>
                    <a:pt x="5832089" y="1668022"/>
                  </a:lnTo>
                  <a:lnTo>
                    <a:pt x="5825426" y="1664499"/>
                  </a:lnTo>
                  <a:lnTo>
                    <a:pt x="3456835" y="440173"/>
                  </a:lnTo>
                  <a:lnTo>
                    <a:pt x="3450645" y="436375"/>
                  </a:lnTo>
                  <a:lnTo>
                    <a:pt x="3444055" y="433489"/>
                  </a:lnTo>
                  <a:lnTo>
                    <a:pt x="3430076" y="429542"/>
                  </a:lnTo>
                  <a:lnTo>
                    <a:pt x="3422950" y="428555"/>
                  </a:lnTo>
                  <a:lnTo>
                    <a:pt x="4218494" y="428555"/>
                  </a:lnTo>
                  <a:lnTo>
                    <a:pt x="6496038" y="1667160"/>
                  </a:lnTo>
                  <a:lnTo>
                    <a:pt x="6502129" y="1669653"/>
                  </a:lnTo>
                  <a:lnTo>
                    <a:pt x="6507662" y="1673054"/>
                  </a:lnTo>
                  <a:lnTo>
                    <a:pt x="6517611" y="1681672"/>
                  </a:lnTo>
                  <a:lnTo>
                    <a:pt x="6519534" y="1683982"/>
                  </a:lnTo>
                  <a:close/>
                </a:path>
                <a:path w="6830059" h="8225790">
                  <a:moveTo>
                    <a:pt x="170941" y="7928244"/>
                  </a:moveTo>
                  <a:lnTo>
                    <a:pt x="145305" y="7928244"/>
                  </a:lnTo>
                  <a:lnTo>
                    <a:pt x="151704" y="7928004"/>
                  </a:lnTo>
                  <a:lnTo>
                    <a:pt x="159399" y="7928004"/>
                  </a:lnTo>
                  <a:lnTo>
                    <a:pt x="170941" y="7928244"/>
                  </a:lnTo>
                  <a:close/>
                </a:path>
                <a:path w="6830059" h="8225790">
                  <a:moveTo>
                    <a:pt x="178281" y="8225716"/>
                  </a:moveTo>
                  <a:lnTo>
                    <a:pt x="162962" y="8225716"/>
                  </a:lnTo>
                  <a:lnTo>
                    <a:pt x="150189" y="8225343"/>
                  </a:lnTo>
                  <a:lnTo>
                    <a:pt x="137422" y="8224650"/>
                  </a:lnTo>
                  <a:lnTo>
                    <a:pt x="129947" y="8223922"/>
                  </a:lnTo>
                  <a:lnTo>
                    <a:pt x="130107" y="8223922"/>
                  </a:lnTo>
                  <a:lnTo>
                    <a:pt x="122838" y="8222865"/>
                  </a:lnTo>
                  <a:lnTo>
                    <a:pt x="123003" y="8222865"/>
                  </a:lnTo>
                  <a:lnTo>
                    <a:pt x="116615" y="8221624"/>
                  </a:lnTo>
                  <a:lnTo>
                    <a:pt x="109791" y="8219960"/>
                  </a:lnTo>
                  <a:lnTo>
                    <a:pt x="71217" y="8203444"/>
                  </a:lnTo>
                  <a:lnTo>
                    <a:pt x="38809" y="8176788"/>
                  </a:lnTo>
                  <a:lnTo>
                    <a:pt x="15155" y="8142130"/>
                  </a:lnTo>
                  <a:lnTo>
                    <a:pt x="2150" y="8102236"/>
                  </a:lnTo>
                  <a:lnTo>
                    <a:pt x="0" y="8081320"/>
                  </a:lnTo>
                  <a:lnTo>
                    <a:pt x="15" y="8072514"/>
                  </a:lnTo>
                  <a:lnTo>
                    <a:pt x="6532" y="8032857"/>
                  </a:lnTo>
                  <a:lnTo>
                    <a:pt x="24457" y="7994917"/>
                  </a:lnTo>
                  <a:lnTo>
                    <a:pt x="52437" y="7963383"/>
                  </a:lnTo>
                  <a:lnTo>
                    <a:pt x="87788" y="7941146"/>
                  </a:lnTo>
                  <a:lnTo>
                    <a:pt x="128133" y="7929613"/>
                  </a:lnTo>
                  <a:lnTo>
                    <a:pt x="143929" y="7928244"/>
                  </a:lnTo>
                  <a:lnTo>
                    <a:pt x="6686362" y="7928244"/>
                  </a:lnTo>
                  <a:lnTo>
                    <a:pt x="6694255" y="7928824"/>
                  </a:lnTo>
                  <a:lnTo>
                    <a:pt x="6694512" y="7928824"/>
                  </a:lnTo>
                  <a:lnTo>
                    <a:pt x="6701062" y="7929613"/>
                  </a:lnTo>
                  <a:lnTo>
                    <a:pt x="6701268" y="7929613"/>
                  </a:lnTo>
                  <a:lnTo>
                    <a:pt x="6707920" y="7930732"/>
                  </a:lnTo>
                  <a:lnTo>
                    <a:pt x="6708077" y="7930732"/>
                  </a:lnTo>
                  <a:lnTo>
                    <a:pt x="6715408" y="7932319"/>
                  </a:lnTo>
                  <a:lnTo>
                    <a:pt x="6753843" y="7947467"/>
                  </a:lnTo>
                  <a:lnTo>
                    <a:pt x="6786877" y="7972817"/>
                  </a:lnTo>
                  <a:lnTo>
                    <a:pt x="6811531" y="8006171"/>
                  </a:lnTo>
                  <a:lnTo>
                    <a:pt x="6826036" y="8045028"/>
                  </a:lnTo>
                  <a:lnTo>
                    <a:pt x="6829481" y="8072514"/>
                  </a:lnTo>
                  <a:lnTo>
                    <a:pt x="6829370" y="8081320"/>
                  </a:lnTo>
                  <a:lnTo>
                    <a:pt x="6822366" y="8121220"/>
                  </a:lnTo>
                  <a:lnTo>
                    <a:pt x="6803904" y="8159239"/>
                  </a:lnTo>
                  <a:lnTo>
                    <a:pt x="6775568" y="8190556"/>
                  </a:lnTo>
                  <a:lnTo>
                    <a:pt x="6739578" y="8212717"/>
                  </a:lnTo>
                  <a:lnTo>
                    <a:pt x="6698859" y="8223922"/>
                  </a:lnTo>
                  <a:lnTo>
                    <a:pt x="6679077" y="8225502"/>
                  </a:lnTo>
                  <a:lnTo>
                    <a:pt x="188539" y="8225502"/>
                  </a:lnTo>
                  <a:lnTo>
                    <a:pt x="178281" y="8225716"/>
                  </a:lnTo>
                  <a:close/>
                </a:path>
                <a:path w="6830059" h="8225790">
                  <a:moveTo>
                    <a:pt x="4102428" y="2518483"/>
                  </a:moveTo>
                  <a:lnTo>
                    <a:pt x="2734909" y="2518483"/>
                  </a:lnTo>
                  <a:lnTo>
                    <a:pt x="2757419" y="2505783"/>
                  </a:lnTo>
                  <a:lnTo>
                    <a:pt x="2780892" y="2493083"/>
                  </a:lnTo>
                  <a:lnTo>
                    <a:pt x="4068639" y="2493083"/>
                  </a:lnTo>
                  <a:lnTo>
                    <a:pt x="4075768" y="2505783"/>
                  </a:lnTo>
                  <a:lnTo>
                    <a:pt x="4096092" y="2505783"/>
                  </a:lnTo>
                  <a:lnTo>
                    <a:pt x="4102428" y="2518483"/>
                  </a:lnTo>
                  <a:close/>
                </a:path>
                <a:path w="6830059" h="8225790">
                  <a:moveTo>
                    <a:pt x="4114366" y="2531183"/>
                  </a:moveTo>
                  <a:lnTo>
                    <a:pt x="2722483" y="2531183"/>
                  </a:lnTo>
                  <a:lnTo>
                    <a:pt x="2728502" y="2518483"/>
                  </a:lnTo>
                  <a:lnTo>
                    <a:pt x="4108519" y="2518483"/>
                  </a:lnTo>
                  <a:lnTo>
                    <a:pt x="4114366" y="2531183"/>
                  </a:lnTo>
                  <a:close/>
                </a:path>
                <a:path w="6830059" h="8225790">
                  <a:moveTo>
                    <a:pt x="4160527" y="2620083"/>
                  </a:moveTo>
                  <a:lnTo>
                    <a:pt x="2672538" y="2620083"/>
                  </a:lnTo>
                  <a:lnTo>
                    <a:pt x="2675127" y="2607383"/>
                  </a:lnTo>
                  <a:lnTo>
                    <a:pt x="2677029" y="2594683"/>
                  </a:lnTo>
                  <a:lnTo>
                    <a:pt x="2682048" y="2581983"/>
                  </a:lnTo>
                  <a:lnTo>
                    <a:pt x="2685132" y="2569283"/>
                  </a:lnTo>
                  <a:lnTo>
                    <a:pt x="2692447" y="2556583"/>
                  </a:lnTo>
                  <a:lnTo>
                    <a:pt x="2696630" y="2556583"/>
                  </a:lnTo>
                  <a:lnTo>
                    <a:pt x="2706047" y="2543883"/>
                  </a:lnTo>
                  <a:lnTo>
                    <a:pt x="2711217" y="2531183"/>
                  </a:lnTo>
                  <a:lnTo>
                    <a:pt x="4119939" y="2531183"/>
                  </a:lnTo>
                  <a:lnTo>
                    <a:pt x="4125205" y="2543883"/>
                  </a:lnTo>
                  <a:lnTo>
                    <a:pt x="4134820" y="2543883"/>
                  </a:lnTo>
                  <a:lnTo>
                    <a:pt x="4139143" y="2556583"/>
                  </a:lnTo>
                  <a:lnTo>
                    <a:pt x="4143112" y="2569283"/>
                  </a:lnTo>
                  <a:lnTo>
                    <a:pt x="4146726" y="2569283"/>
                  </a:lnTo>
                  <a:lnTo>
                    <a:pt x="4149985" y="2581983"/>
                  </a:lnTo>
                  <a:lnTo>
                    <a:pt x="4152872" y="2581983"/>
                  </a:lnTo>
                  <a:lnTo>
                    <a:pt x="4155370" y="2594683"/>
                  </a:lnTo>
                  <a:lnTo>
                    <a:pt x="4157481" y="2594683"/>
                  </a:lnTo>
                  <a:lnTo>
                    <a:pt x="4159202" y="2607383"/>
                  </a:lnTo>
                  <a:lnTo>
                    <a:pt x="4160527" y="2620083"/>
                  </a:lnTo>
                  <a:close/>
                </a:path>
                <a:path w="6830059" h="8225790">
                  <a:moveTo>
                    <a:pt x="4145128" y="2708983"/>
                  </a:moveTo>
                  <a:lnTo>
                    <a:pt x="2690394" y="2708983"/>
                  </a:lnTo>
                  <a:lnTo>
                    <a:pt x="2683856" y="2696283"/>
                  </a:lnTo>
                  <a:lnTo>
                    <a:pt x="2681153" y="2683583"/>
                  </a:lnTo>
                  <a:lnTo>
                    <a:pt x="2679016" y="2683583"/>
                  </a:lnTo>
                  <a:lnTo>
                    <a:pt x="2676590" y="2670883"/>
                  </a:lnTo>
                  <a:lnTo>
                    <a:pt x="2674774" y="2658183"/>
                  </a:lnTo>
                  <a:lnTo>
                    <a:pt x="2672361" y="2645483"/>
                  </a:lnTo>
                  <a:lnTo>
                    <a:pt x="2671780" y="2645483"/>
                  </a:lnTo>
                  <a:lnTo>
                    <a:pt x="2671869" y="2620083"/>
                  </a:lnTo>
                  <a:lnTo>
                    <a:pt x="4161447" y="2620083"/>
                  </a:lnTo>
                  <a:lnTo>
                    <a:pt x="4161963" y="2632783"/>
                  </a:lnTo>
                  <a:lnTo>
                    <a:pt x="4161778" y="2645483"/>
                  </a:lnTo>
                  <a:lnTo>
                    <a:pt x="4161080" y="2658183"/>
                  </a:lnTo>
                  <a:lnTo>
                    <a:pt x="4159977" y="2658183"/>
                  </a:lnTo>
                  <a:lnTo>
                    <a:pt x="4158471" y="2670883"/>
                  </a:lnTo>
                  <a:lnTo>
                    <a:pt x="4156569" y="2670883"/>
                  </a:lnTo>
                  <a:lnTo>
                    <a:pt x="4154283" y="2683583"/>
                  </a:lnTo>
                  <a:lnTo>
                    <a:pt x="4151611" y="2696283"/>
                  </a:lnTo>
                  <a:lnTo>
                    <a:pt x="4148553" y="2696283"/>
                  </a:lnTo>
                  <a:lnTo>
                    <a:pt x="4145128" y="2708983"/>
                  </a:lnTo>
                  <a:close/>
                </a:path>
                <a:path w="6830059" h="8225790">
                  <a:moveTo>
                    <a:pt x="4117449" y="2747083"/>
                  </a:moveTo>
                  <a:lnTo>
                    <a:pt x="2718136" y="2747083"/>
                  </a:lnTo>
                  <a:lnTo>
                    <a:pt x="2707614" y="2734383"/>
                  </a:lnTo>
                  <a:lnTo>
                    <a:pt x="2702824" y="2721683"/>
                  </a:lnTo>
                  <a:lnTo>
                    <a:pt x="2694187" y="2708983"/>
                  </a:lnTo>
                  <a:lnTo>
                    <a:pt x="4141352" y="2708983"/>
                  </a:lnTo>
                  <a:lnTo>
                    <a:pt x="4137227" y="2721683"/>
                  </a:lnTo>
                  <a:lnTo>
                    <a:pt x="4132751" y="2721683"/>
                  </a:lnTo>
                  <a:lnTo>
                    <a:pt x="4127950" y="2734383"/>
                  </a:lnTo>
                  <a:lnTo>
                    <a:pt x="4122849" y="2734383"/>
                  </a:lnTo>
                  <a:lnTo>
                    <a:pt x="4117449" y="2747083"/>
                  </a:lnTo>
                  <a:close/>
                </a:path>
                <a:path w="6830059" h="8225790">
                  <a:moveTo>
                    <a:pt x="4099578" y="2759783"/>
                  </a:moveTo>
                  <a:lnTo>
                    <a:pt x="2735948" y="2759783"/>
                  </a:lnTo>
                  <a:lnTo>
                    <a:pt x="2723803" y="2747083"/>
                  </a:lnTo>
                  <a:lnTo>
                    <a:pt x="4105781" y="2747083"/>
                  </a:lnTo>
                  <a:lnTo>
                    <a:pt x="4099578" y="2759783"/>
                  </a:lnTo>
                  <a:close/>
                </a:path>
                <a:path w="6830059" h="8225790">
                  <a:moveTo>
                    <a:pt x="4079586" y="2772483"/>
                  </a:moveTo>
                  <a:lnTo>
                    <a:pt x="2755816" y="2772483"/>
                  </a:lnTo>
                  <a:lnTo>
                    <a:pt x="2742350" y="2759783"/>
                  </a:lnTo>
                  <a:lnTo>
                    <a:pt x="4086461" y="2759783"/>
                  </a:lnTo>
                  <a:lnTo>
                    <a:pt x="4079586" y="2772483"/>
                  </a:lnTo>
                  <a:close/>
                </a:path>
                <a:path w="6830059" h="8225790">
                  <a:moveTo>
                    <a:pt x="4050500" y="2785183"/>
                  </a:moveTo>
                  <a:lnTo>
                    <a:pt x="2784628" y="2785183"/>
                  </a:lnTo>
                  <a:lnTo>
                    <a:pt x="2777246" y="2772483"/>
                  </a:lnTo>
                  <a:lnTo>
                    <a:pt x="4057985" y="2772483"/>
                  </a:lnTo>
                  <a:lnTo>
                    <a:pt x="4050500" y="2785183"/>
                  </a:lnTo>
                  <a:close/>
                </a:path>
                <a:path w="6830059" h="8225790">
                  <a:moveTo>
                    <a:pt x="3270738" y="6303083"/>
                  </a:moveTo>
                  <a:lnTo>
                    <a:pt x="2966147" y="6303083"/>
                  </a:lnTo>
                  <a:lnTo>
                    <a:pt x="2966147" y="2785183"/>
                  </a:lnTo>
                  <a:lnTo>
                    <a:pt x="3270738" y="2785183"/>
                  </a:lnTo>
                  <a:lnTo>
                    <a:pt x="3270738" y="6303083"/>
                  </a:lnTo>
                  <a:close/>
                </a:path>
                <a:path w="6830059" h="8225790">
                  <a:moveTo>
                    <a:pt x="3862353" y="6303083"/>
                  </a:moveTo>
                  <a:lnTo>
                    <a:pt x="3559892" y="6303083"/>
                  </a:lnTo>
                  <a:lnTo>
                    <a:pt x="3559892" y="2785183"/>
                  </a:lnTo>
                  <a:lnTo>
                    <a:pt x="3862353" y="2785183"/>
                  </a:lnTo>
                  <a:lnTo>
                    <a:pt x="3862353" y="6303083"/>
                  </a:lnTo>
                  <a:close/>
                </a:path>
                <a:path w="6830059" h="8225790">
                  <a:moveTo>
                    <a:pt x="4025659" y="6315783"/>
                  </a:moveTo>
                  <a:lnTo>
                    <a:pt x="2804208" y="6315783"/>
                  </a:lnTo>
                  <a:lnTo>
                    <a:pt x="2811638" y="6303083"/>
                  </a:lnTo>
                  <a:lnTo>
                    <a:pt x="4018378" y="6303083"/>
                  </a:lnTo>
                  <a:lnTo>
                    <a:pt x="4025659" y="6315783"/>
                  </a:lnTo>
                  <a:close/>
                </a:path>
                <a:path w="6830059" h="8225790">
                  <a:moveTo>
                    <a:pt x="4074504" y="6328483"/>
                  </a:moveTo>
                  <a:lnTo>
                    <a:pt x="2754380" y="6328483"/>
                  </a:lnTo>
                  <a:lnTo>
                    <a:pt x="2761120" y="6315783"/>
                  </a:lnTo>
                  <a:lnTo>
                    <a:pt x="4067890" y="6315783"/>
                  </a:lnTo>
                  <a:lnTo>
                    <a:pt x="4074504" y="6328483"/>
                  </a:lnTo>
                  <a:close/>
                </a:path>
                <a:path w="6830059" h="8225790">
                  <a:moveTo>
                    <a:pt x="4093345" y="6341183"/>
                  </a:moveTo>
                  <a:lnTo>
                    <a:pt x="2735206" y="6341183"/>
                  </a:lnTo>
                  <a:lnTo>
                    <a:pt x="2741407" y="6328483"/>
                  </a:lnTo>
                  <a:lnTo>
                    <a:pt x="4087247" y="6328483"/>
                  </a:lnTo>
                  <a:lnTo>
                    <a:pt x="4093345" y="6341183"/>
                  </a:lnTo>
                  <a:close/>
                </a:path>
                <a:path w="6830059" h="8225790">
                  <a:moveTo>
                    <a:pt x="4110308" y="6353883"/>
                  </a:moveTo>
                  <a:lnTo>
                    <a:pt x="2718000" y="6353883"/>
                  </a:lnTo>
                  <a:lnTo>
                    <a:pt x="2723503" y="6341183"/>
                  </a:lnTo>
                  <a:lnTo>
                    <a:pt x="4104876" y="6341183"/>
                  </a:lnTo>
                  <a:lnTo>
                    <a:pt x="4110308" y="6353883"/>
                  </a:lnTo>
                  <a:close/>
                </a:path>
                <a:path w="6830059" h="8225790">
                  <a:moveTo>
                    <a:pt x="4120405" y="6366583"/>
                  </a:moveTo>
                  <a:lnTo>
                    <a:pt x="2707801" y="6366583"/>
                  </a:lnTo>
                  <a:lnTo>
                    <a:pt x="2712757" y="6353883"/>
                  </a:lnTo>
                  <a:lnTo>
                    <a:pt x="4115493" y="6353883"/>
                  </a:lnTo>
                  <a:lnTo>
                    <a:pt x="4120405" y="6366583"/>
                  </a:lnTo>
                  <a:close/>
                </a:path>
                <a:path w="6830059" h="8225790">
                  <a:moveTo>
                    <a:pt x="4133480" y="6379283"/>
                  </a:moveTo>
                  <a:lnTo>
                    <a:pt x="2698749" y="6379283"/>
                  </a:lnTo>
                  <a:lnTo>
                    <a:pt x="2703132" y="6366583"/>
                  </a:lnTo>
                  <a:lnTo>
                    <a:pt x="4129408" y="6366583"/>
                  </a:lnTo>
                  <a:lnTo>
                    <a:pt x="4133480" y="6379283"/>
                  </a:lnTo>
                  <a:close/>
                </a:path>
                <a:path w="6830059" h="8225790">
                  <a:moveTo>
                    <a:pt x="4140681" y="6391983"/>
                  </a:moveTo>
                  <a:lnTo>
                    <a:pt x="2690928" y="6391983"/>
                  </a:lnTo>
                  <a:lnTo>
                    <a:pt x="2694674" y="6379283"/>
                  </a:lnTo>
                  <a:lnTo>
                    <a:pt x="4137237" y="6379283"/>
                  </a:lnTo>
                  <a:lnTo>
                    <a:pt x="4140681" y="6391983"/>
                  </a:lnTo>
                  <a:close/>
                </a:path>
                <a:path w="6830059" h="8225790">
                  <a:moveTo>
                    <a:pt x="4149072" y="6417383"/>
                  </a:moveTo>
                  <a:lnTo>
                    <a:pt x="2679294" y="6417383"/>
                  </a:lnTo>
                  <a:lnTo>
                    <a:pt x="2681680" y="6404683"/>
                  </a:lnTo>
                  <a:lnTo>
                    <a:pt x="2684423" y="6404683"/>
                  </a:lnTo>
                  <a:lnTo>
                    <a:pt x="2687511" y="6391983"/>
                  </a:lnTo>
                  <a:lnTo>
                    <a:pt x="4143811" y="6391983"/>
                  </a:lnTo>
                  <a:lnTo>
                    <a:pt x="4146613" y="6404683"/>
                  </a:lnTo>
                  <a:lnTo>
                    <a:pt x="4149072" y="6417383"/>
                  </a:lnTo>
                  <a:close/>
                </a:path>
                <a:path w="6830059" h="8225790">
                  <a:moveTo>
                    <a:pt x="4152963" y="6430083"/>
                  </a:moveTo>
                  <a:lnTo>
                    <a:pt x="2675599" y="6430083"/>
                  </a:lnTo>
                  <a:lnTo>
                    <a:pt x="2677267" y="6417383"/>
                  </a:lnTo>
                  <a:lnTo>
                    <a:pt x="4151189" y="6417383"/>
                  </a:lnTo>
                  <a:lnTo>
                    <a:pt x="4152963" y="6430083"/>
                  </a:lnTo>
                  <a:close/>
                </a:path>
                <a:path w="6830059" h="8225790">
                  <a:moveTo>
                    <a:pt x="4155428" y="6480883"/>
                  </a:moveTo>
                  <a:lnTo>
                    <a:pt x="2674189" y="6480883"/>
                  </a:lnTo>
                  <a:lnTo>
                    <a:pt x="2673302" y="6468183"/>
                  </a:lnTo>
                  <a:lnTo>
                    <a:pt x="2672782" y="6468183"/>
                  </a:lnTo>
                  <a:lnTo>
                    <a:pt x="2672628" y="6455483"/>
                  </a:lnTo>
                  <a:lnTo>
                    <a:pt x="2672811" y="6455483"/>
                  </a:lnTo>
                  <a:lnTo>
                    <a:pt x="2673367" y="6442783"/>
                  </a:lnTo>
                  <a:lnTo>
                    <a:pt x="2674296" y="6430083"/>
                  </a:lnTo>
                  <a:lnTo>
                    <a:pt x="4154387" y="6430083"/>
                  </a:lnTo>
                  <a:lnTo>
                    <a:pt x="4155453" y="6442783"/>
                  </a:lnTo>
                  <a:lnTo>
                    <a:pt x="4156161" y="6442783"/>
                  </a:lnTo>
                  <a:lnTo>
                    <a:pt x="4156511" y="6455483"/>
                  </a:lnTo>
                  <a:lnTo>
                    <a:pt x="4156170" y="6468183"/>
                  </a:lnTo>
                  <a:lnTo>
                    <a:pt x="4155428" y="6480883"/>
                  </a:lnTo>
                  <a:close/>
                </a:path>
                <a:path w="6830059" h="8225790">
                  <a:moveTo>
                    <a:pt x="4146112" y="6518983"/>
                  </a:moveTo>
                  <a:lnTo>
                    <a:pt x="2684006" y="6518983"/>
                  </a:lnTo>
                  <a:lnTo>
                    <a:pt x="2681337" y="6506283"/>
                  </a:lnTo>
                  <a:lnTo>
                    <a:pt x="2679020" y="6506283"/>
                  </a:lnTo>
                  <a:lnTo>
                    <a:pt x="2677055" y="6493583"/>
                  </a:lnTo>
                  <a:lnTo>
                    <a:pt x="2675443" y="6480883"/>
                  </a:lnTo>
                  <a:lnTo>
                    <a:pt x="4154305" y="6480883"/>
                  </a:lnTo>
                  <a:lnTo>
                    <a:pt x="4152808" y="6493583"/>
                  </a:lnTo>
                  <a:lnTo>
                    <a:pt x="4150943" y="6493583"/>
                  </a:lnTo>
                  <a:lnTo>
                    <a:pt x="4148711" y="6506283"/>
                  </a:lnTo>
                  <a:lnTo>
                    <a:pt x="4146112" y="6518983"/>
                  </a:lnTo>
                  <a:close/>
                </a:path>
                <a:path w="6830059" h="8225790">
                  <a:moveTo>
                    <a:pt x="4139869" y="6531683"/>
                  </a:moveTo>
                  <a:lnTo>
                    <a:pt x="2690344" y="6531683"/>
                  </a:lnTo>
                  <a:lnTo>
                    <a:pt x="2687013" y="6518983"/>
                  </a:lnTo>
                  <a:lnTo>
                    <a:pt x="4143159" y="6518983"/>
                  </a:lnTo>
                  <a:lnTo>
                    <a:pt x="4139869" y="6531683"/>
                  </a:lnTo>
                  <a:close/>
                </a:path>
                <a:path w="6830059" h="8225790">
                  <a:moveTo>
                    <a:pt x="4132271" y="6544383"/>
                  </a:moveTo>
                  <a:lnTo>
                    <a:pt x="2697977" y="6544383"/>
                  </a:lnTo>
                  <a:lnTo>
                    <a:pt x="2693999" y="6531683"/>
                  </a:lnTo>
                  <a:lnTo>
                    <a:pt x="4136239" y="6531683"/>
                  </a:lnTo>
                  <a:lnTo>
                    <a:pt x="4132271" y="6544383"/>
                  </a:lnTo>
                  <a:close/>
                </a:path>
                <a:path w="6830059" h="8225790">
                  <a:moveTo>
                    <a:pt x="4123405" y="6557083"/>
                  </a:moveTo>
                  <a:lnTo>
                    <a:pt x="2706822" y="6557083"/>
                  </a:lnTo>
                  <a:lnTo>
                    <a:pt x="2702258" y="6544383"/>
                  </a:lnTo>
                  <a:lnTo>
                    <a:pt x="4127986" y="6544383"/>
                  </a:lnTo>
                  <a:lnTo>
                    <a:pt x="4123405" y="6557083"/>
                  </a:lnTo>
                  <a:close/>
                </a:path>
                <a:path w="6830059" h="8225790">
                  <a:moveTo>
                    <a:pt x="4107913" y="6569783"/>
                  </a:moveTo>
                  <a:lnTo>
                    <a:pt x="2716795" y="6569783"/>
                  </a:lnTo>
                  <a:lnTo>
                    <a:pt x="2711667" y="6557083"/>
                  </a:lnTo>
                  <a:lnTo>
                    <a:pt x="4113355" y="6557083"/>
                  </a:lnTo>
                  <a:lnTo>
                    <a:pt x="4107913" y="6569783"/>
                  </a:lnTo>
                  <a:close/>
                </a:path>
                <a:path w="6830059" h="8225790">
                  <a:moveTo>
                    <a:pt x="4096309" y="6582483"/>
                  </a:moveTo>
                  <a:lnTo>
                    <a:pt x="2733637" y="6582483"/>
                  </a:lnTo>
                  <a:lnTo>
                    <a:pt x="2727794" y="6569783"/>
                  </a:lnTo>
                  <a:lnTo>
                    <a:pt x="4102232" y="6569783"/>
                  </a:lnTo>
                  <a:lnTo>
                    <a:pt x="4096309" y="6582483"/>
                  </a:lnTo>
                  <a:close/>
                </a:path>
                <a:path w="6830059" h="8225790">
                  <a:moveTo>
                    <a:pt x="4070503" y="6595183"/>
                  </a:moveTo>
                  <a:lnTo>
                    <a:pt x="2752422" y="6595183"/>
                  </a:lnTo>
                  <a:lnTo>
                    <a:pt x="2745982" y="6582483"/>
                  </a:lnTo>
                  <a:lnTo>
                    <a:pt x="4077226" y="6582483"/>
                  </a:lnTo>
                  <a:lnTo>
                    <a:pt x="4070503" y="6595183"/>
                  </a:lnTo>
                  <a:close/>
                </a:path>
                <a:path w="6830059" h="8225790">
                  <a:moveTo>
                    <a:pt x="4042179" y="6607883"/>
                  </a:moveTo>
                  <a:lnTo>
                    <a:pt x="2786829" y="6607883"/>
                  </a:lnTo>
                  <a:lnTo>
                    <a:pt x="2779722" y="6595183"/>
                  </a:lnTo>
                  <a:lnTo>
                    <a:pt x="4049424" y="6595183"/>
                  </a:lnTo>
                  <a:lnTo>
                    <a:pt x="4042179" y="6607883"/>
                  </a:lnTo>
                  <a:close/>
                </a:path>
                <a:path w="6830059" h="8225790">
                  <a:moveTo>
                    <a:pt x="5857168" y="2506542"/>
                  </a:moveTo>
                  <a:lnTo>
                    <a:pt x="4541784" y="2506542"/>
                  </a:lnTo>
                  <a:lnTo>
                    <a:pt x="4548653" y="2493842"/>
                  </a:lnTo>
                  <a:lnTo>
                    <a:pt x="5850393" y="2493842"/>
                  </a:lnTo>
                  <a:lnTo>
                    <a:pt x="5857168" y="2506542"/>
                  </a:lnTo>
                  <a:close/>
                </a:path>
                <a:path w="6830059" h="8225790">
                  <a:moveTo>
                    <a:pt x="5876438" y="2519242"/>
                  </a:moveTo>
                  <a:lnTo>
                    <a:pt x="4516051" y="2519242"/>
                  </a:lnTo>
                  <a:lnTo>
                    <a:pt x="4522203" y="2506542"/>
                  </a:lnTo>
                  <a:lnTo>
                    <a:pt x="5870206" y="2506542"/>
                  </a:lnTo>
                  <a:lnTo>
                    <a:pt x="5876438" y="2519242"/>
                  </a:lnTo>
                  <a:close/>
                </a:path>
                <a:path w="6830059" h="8225790">
                  <a:moveTo>
                    <a:pt x="5893723" y="2531942"/>
                  </a:moveTo>
                  <a:lnTo>
                    <a:pt x="4499003" y="2531942"/>
                  </a:lnTo>
                  <a:lnTo>
                    <a:pt x="4504451" y="2519242"/>
                  </a:lnTo>
                  <a:lnTo>
                    <a:pt x="5888196" y="2519242"/>
                  </a:lnTo>
                  <a:lnTo>
                    <a:pt x="5893723" y="2531942"/>
                  </a:lnTo>
                  <a:close/>
                </a:path>
                <a:path w="6830059" h="8225790">
                  <a:moveTo>
                    <a:pt x="5903962" y="2544642"/>
                  </a:moveTo>
                  <a:lnTo>
                    <a:pt x="4488918" y="2544642"/>
                  </a:lnTo>
                  <a:lnTo>
                    <a:pt x="4493817" y="2531942"/>
                  </a:lnTo>
                  <a:lnTo>
                    <a:pt x="5898987" y="2531942"/>
                  </a:lnTo>
                  <a:lnTo>
                    <a:pt x="5903962" y="2544642"/>
                  </a:lnTo>
                  <a:close/>
                </a:path>
                <a:path w="6830059" h="8225790">
                  <a:moveTo>
                    <a:pt x="5913041" y="2557342"/>
                  </a:moveTo>
                  <a:lnTo>
                    <a:pt x="4479986" y="2557342"/>
                  </a:lnTo>
                  <a:lnTo>
                    <a:pt x="4484308" y="2544642"/>
                  </a:lnTo>
                  <a:lnTo>
                    <a:pt x="5908646" y="2544642"/>
                  </a:lnTo>
                  <a:lnTo>
                    <a:pt x="5913041" y="2557342"/>
                  </a:lnTo>
                  <a:close/>
                </a:path>
                <a:path w="6830059" h="8225790">
                  <a:moveTo>
                    <a:pt x="5920873" y="2570042"/>
                  </a:moveTo>
                  <a:lnTo>
                    <a:pt x="4472291" y="2570042"/>
                  </a:lnTo>
                  <a:lnTo>
                    <a:pt x="4475973" y="2557342"/>
                  </a:lnTo>
                  <a:lnTo>
                    <a:pt x="5917124" y="2557342"/>
                  </a:lnTo>
                  <a:lnTo>
                    <a:pt x="5920873" y="2570042"/>
                  </a:lnTo>
                  <a:close/>
                </a:path>
                <a:path w="6830059" h="8225790">
                  <a:moveTo>
                    <a:pt x="5927373" y="2582742"/>
                  </a:moveTo>
                  <a:lnTo>
                    <a:pt x="4465917" y="2582742"/>
                  </a:lnTo>
                  <a:lnTo>
                    <a:pt x="4468939" y="2570042"/>
                  </a:lnTo>
                  <a:lnTo>
                    <a:pt x="5924289" y="2570042"/>
                  </a:lnTo>
                  <a:lnTo>
                    <a:pt x="5927373" y="2582742"/>
                  </a:lnTo>
                  <a:close/>
                </a:path>
                <a:path w="6830059" h="8225790">
                  <a:moveTo>
                    <a:pt x="5932481" y="2595442"/>
                  </a:moveTo>
                  <a:lnTo>
                    <a:pt x="4460921" y="2595442"/>
                  </a:lnTo>
                  <a:lnTo>
                    <a:pt x="4463240" y="2582742"/>
                  </a:lnTo>
                  <a:lnTo>
                    <a:pt x="5930108" y="2582742"/>
                  </a:lnTo>
                  <a:lnTo>
                    <a:pt x="5932481" y="2595442"/>
                  </a:lnTo>
                  <a:close/>
                </a:path>
                <a:path w="6830059" h="8225790">
                  <a:moveTo>
                    <a:pt x="5938741" y="2646242"/>
                  </a:moveTo>
                  <a:lnTo>
                    <a:pt x="4454924" y="2646242"/>
                  </a:lnTo>
                  <a:lnTo>
                    <a:pt x="4454665" y="2633542"/>
                  </a:lnTo>
                  <a:lnTo>
                    <a:pt x="4455267" y="2620842"/>
                  </a:lnTo>
                  <a:lnTo>
                    <a:pt x="4456128" y="2620842"/>
                  </a:lnTo>
                  <a:lnTo>
                    <a:pt x="4457362" y="2608142"/>
                  </a:lnTo>
                  <a:lnTo>
                    <a:pt x="4458962" y="2595442"/>
                  </a:lnTo>
                  <a:lnTo>
                    <a:pt x="5934490" y="2595442"/>
                  </a:lnTo>
                  <a:lnTo>
                    <a:pt x="5936138" y="2608142"/>
                  </a:lnTo>
                  <a:lnTo>
                    <a:pt x="5937414" y="2608142"/>
                  </a:lnTo>
                  <a:lnTo>
                    <a:pt x="5938312" y="2620842"/>
                  </a:lnTo>
                  <a:lnTo>
                    <a:pt x="5938833" y="2633542"/>
                  </a:lnTo>
                  <a:lnTo>
                    <a:pt x="5938975" y="2633542"/>
                  </a:lnTo>
                  <a:lnTo>
                    <a:pt x="5938741" y="2646242"/>
                  </a:lnTo>
                  <a:close/>
                </a:path>
                <a:path w="6830059" h="8225790">
                  <a:moveTo>
                    <a:pt x="5935774" y="2671642"/>
                  </a:moveTo>
                  <a:lnTo>
                    <a:pt x="4457936" y="2671642"/>
                  </a:lnTo>
                  <a:lnTo>
                    <a:pt x="4456559" y="2658942"/>
                  </a:lnTo>
                  <a:lnTo>
                    <a:pt x="4455555" y="2646242"/>
                  </a:lnTo>
                  <a:lnTo>
                    <a:pt x="5938129" y="2646242"/>
                  </a:lnTo>
                  <a:lnTo>
                    <a:pt x="5937140" y="2658942"/>
                  </a:lnTo>
                  <a:lnTo>
                    <a:pt x="5935774" y="2671642"/>
                  </a:lnTo>
                  <a:close/>
                </a:path>
                <a:path w="6830059" h="8225790">
                  <a:moveTo>
                    <a:pt x="5931940" y="2684342"/>
                  </a:moveTo>
                  <a:lnTo>
                    <a:pt x="4461775" y="2684342"/>
                  </a:lnTo>
                  <a:lnTo>
                    <a:pt x="4459677" y="2671642"/>
                  </a:lnTo>
                  <a:lnTo>
                    <a:pt x="5934038" y="2671642"/>
                  </a:lnTo>
                  <a:lnTo>
                    <a:pt x="5931940" y="2684342"/>
                  </a:lnTo>
                  <a:close/>
                </a:path>
                <a:path w="6830059" h="8225790">
                  <a:moveTo>
                    <a:pt x="5926661" y="2697042"/>
                  </a:moveTo>
                  <a:lnTo>
                    <a:pt x="4467042" y="2697042"/>
                  </a:lnTo>
                  <a:lnTo>
                    <a:pt x="4464230" y="2684342"/>
                  </a:lnTo>
                  <a:lnTo>
                    <a:pt x="5929481" y="2684342"/>
                  </a:lnTo>
                  <a:lnTo>
                    <a:pt x="5926661" y="2697042"/>
                  </a:lnTo>
                  <a:close/>
                </a:path>
                <a:path w="6830059" h="8225790">
                  <a:moveTo>
                    <a:pt x="5919996" y="2709742"/>
                  </a:moveTo>
                  <a:lnTo>
                    <a:pt x="4473676" y="2709742"/>
                  </a:lnTo>
                  <a:lnTo>
                    <a:pt x="4470195" y="2697042"/>
                  </a:lnTo>
                  <a:lnTo>
                    <a:pt x="5923494" y="2697042"/>
                  </a:lnTo>
                  <a:lnTo>
                    <a:pt x="5919996" y="2709742"/>
                  </a:lnTo>
                  <a:close/>
                </a:path>
                <a:path w="6830059" h="8225790">
                  <a:moveTo>
                    <a:pt x="5912008" y="2722442"/>
                  </a:moveTo>
                  <a:lnTo>
                    <a:pt x="4481617" y="2722442"/>
                  </a:lnTo>
                  <a:lnTo>
                    <a:pt x="4477483" y="2709742"/>
                  </a:lnTo>
                  <a:lnTo>
                    <a:pt x="5916168" y="2709742"/>
                  </a:lnTo>
                  <a:lnTo>
                    <a:pt x="5912008" y="2722442"/>
                  </a:lnTo>
                  <a:close/>
                </a:path>
                <a:path w="6830059" h="8225790">
                  <a:moveTo>
                    <a:pt x="5902784" y="2735142"/>
                  </a:moveTo>
                  <a:lnTo>
                    <a:pt x="4490778" y="2735142"/>
                  </a:lnTo>
                  <a:lnTo>
                    <a:pt x="4486056" y="2722442"/>
                  </a:lnTo>
                  <a:lnTo>
                    <a:pt x="5907540" y="2722442"/>
                  </a:lnTo>
                  <a:lnTo>
                    <a:pt x="5902784" y="2735142"/>
                  </a:lnTo>
                  <a:close/>
                </a:path>
                <a:path w="6830059" h="8225790">
                  <a:moveTo>
                    <a:pt x="5892413" y="2747842"/>
                  </a:moveTo>
                  <a:lnTo>
                    <a:pt x="4501074" y="2747842"/>
                  </a:lnTo>
                  <a:lnTo>
                    <a:pt x="4495784" y="2735142"/>
                  </a:lnTo>
                  <a:lnTo>
                    <a:pt x="5897742" y="2735142"/>
                  </a:lnTo>
                  <a:lnTo>
                    <a:pt x="5892413" y="2747842"/>
                  </a:lnTo>
                  <a:close/>
                </a:path>
                <a:path w="6830059" h="8225790">
                  <a:moveTo>
                    <a:pt x="5874954" y="2760542"/>
                  </a:moveTo>
                  <a:lnTo>
                    <a:pt x="4518399" y="2760542"/>
                  </a:lnTo>
                  <a:lnTo>
                    <a:pt x="4512395" y="2747842"/>
                  </a:lnTo>
                  <a:lnTo>
                    <a:pt x="5881005" y="2747842"/>
                  </a:lnTo>
                  <a:lnTo>
                    <a:pt x="5874954" y="2760542"/>
                  </a:lnTo>
                  <a:close/>
                </a:path>
                <a:path w="6830059" h="8225790">
                  <a:moveTo>
                    <a:pt x="5855544" y="2773242"/>
                  </a:moveTo>
                  <a:lnTo>
                    <a:pt x="4537655" y="2773242"/>
                  </a:lnTo>
                  <a:lnTo>
                    <a:pt x="4531061" y="2760542"/>
                  </a:lnTo>
                  <a:lnTo>
                    <a:pt x="5862191" y="2760542"/>
                  </a:lnTo>
                  <a:lnTo>
                    <a:pt x="5855544" y="2773242"/>
                  </a:lnTo>
                  <a:close/>
                </a:path>
                <a:path w="6830059" h="8225790">
                  <a:moveTo>
                    <a:pt x="5827438" y="2785942"/>
                  </a:moveTo>
                  <a:lnTo>
                    <a:pt x="4572788" y="2785942"/>
                  </a:lnTo>
                  <a:lnTo>
                    <a:pt x="4565544" y="2773242"/>
                  </a:lnTo>
                  <a:lnTo>
                    <a:pt x="5834642" y="2773242"/>
                  </a:lnTo>
                  <a:lnTo>
                    <a:pt x="5827438" y="2785942"/>
                  </a:lnTo>
                  <a:close/>
                </a:path>
                <a:path w="6830059" h="8225790">
                  <a:moveTo>
                    <a:pt x="5050801" y="6303842"/>
                  </a:moveTo>
                  <a:lnTo>
                    <a:pt x="4747168" y="6303842"/>
                  </a:lnTo>
                  <a:lnTo>
                    <a:pt x="4747168" y="2785942"/>
                  </a:lnTo>
                  <a:lnTo>
                    <a:pt x="5050801" y="2785942"/>
                  </a:lnTo>
                  <a:lnTo>
                    <a:pt x="5050801" y="6303842"/>
                  </a:lnTo>
                  <a:close/>
                </a:path>
                <a:path w="6830059" h="8225790">
                  <a:moveTo>
                    <a:pt x="5644440" y="6303842"/>
                  </a:moveTo>
                  <a:lnTo>
                    <a:pt x="5341765" y="6303842"/>
                  </a:lnTo>
                  <a:lnTo>
                    <a:pt x="5341765" y="2785942"/>
                  </a:lnTo>
                  <a:lnTo>
                    <a:pt x="5644440" y="2785942"/>
                  </a:lnTo>
                  <a:lnTo>
                    <a:pt x="5644440" y="6303842"/>
                  </a:lnTo>
                  <a:close/>
                </a:path>
                <a:path w="6830059" h="8225790">
                  <a:moveTo>
                    <a:pt x="5815313" y="6316542"/>
                  </a:moveTo>
                  <a:lnTo>
                    <a:pt x="4577954" y="6316542"/>
                  </a:lnTo>
                  <a:lnTo>
                    <a:pt x="4585222" y="6303842"/>
                  </a:lnTo>
                  <a:lnTo>
                    <a:pt x="5807979" y="6303842"/>
                  </a:lnTo>
                  <a:lnTo>
                    <a:pt x="5815313" y="6316542"/>
                  </a:lnTo>
                  <a:close/>
                </a:path>
                <a:path w="6830059" h="8225790">
                  <a:moveTo>
                    <a:pt x="5857331" y="6329242"/>
                  </a:moveTo>
                  <a:lnTo>
                    <a:pt x="4536262" y="6329242"/>
                  </a:lnTo>
                  <a:lnTo>
                    <a:pt x="4542894" y="6316542"/>
                  </a:lnTo>
                  <a:lnTo>
                    <a:pt x="5850654" y="6316542"/>
                  </a:lnTo>
                  <a:lnTo>
                    <a:pt x="5857331" y="6329242"/>
                  </a:lnTo>
                  <a:close/>
                </a:path>
                <a:path w="6830059" h="8225790">
                  <a:moveTo>
                    <a:pt x="5876327" y="6341942"/>
                  </a:moveTo>
                  <a:lnTo>
                    <a:pt x="4517373" y="6341942"/>
                  </a:lnTo>
                  <a:lnTo>
                    <a:pt x="4523486" y="6329242"/>
                  </a:lnTo>
                  <a:lnTo>
                    <a:pt x="5870183" y="6329242"/>
                  </a:lnTo>
                  <a:lnTo>
                    <a:pt x="5876327" y="6341942"/>
                  </a:lnTo>
                  <a:close/>
                </a:path>
                <a:path w="6830059" h="8225790">
                  <a:moveTo>
                    <a:pt x="5893384" y="6354642"/>
                  </a:moveTo>
                  <a:lnTo>
                    <a:pt x="4500376" y="6354642"/>
                  </a:lnTo>
                  <a:lnTo>
                    <a:pt x="4505818" y="6341942"/>
                  </a:lnTo>
                  <a:lnTo>
                    <a:pt x="5887927" y="6341942"/>
                  </a:lnTo>
                  <a:lnTo>
                    <a:pt x="5893384" y="6354642"/>
                  </a:lnTo>
                  <a:close/>
                </a:path>
                <a:path w="6830059" h="8225790">
                  <a:moveTo>
                    <a:pt x="5903501" y="6367342"/>
                  </a:moveTo>
                  <a:lnTo>
                    <a:pt x="4485630" y="6367342"/>
                  </a:lnTo>
                  <a:lnTo>
                    <a:pt x="4490270" y="6354642"/>
                  </a:lnTo>
                  <a:lnTo>
                    <a:pt x="5898583" y="6354642"/>
                  </a:lnTo>
                  <a:lnTo>
                    <a:pt x="5903501" y="6367342"/>
                  </a:lnTo>
                  <a:close/>
                </a:path>
                <a:path w="6830059" h="8225790">
                  <a:moveTo>
                    <a:pt x="5916539" y="6380042"/>
                  </a:moveTo>
                  <a:lnTo>
                    <a:pt x="4477202" y="6380042"/>
                  </a:lnTo>
                  <a:lnTo>
                    <a:pt x="4481267" y="6367342"/>
                  </a:lnTo>
                  <a:lnTo>
                    <a:pt x="5912489" y="6367342"/>
                  </a:lnTo>
                  <a:lnTo>
                    <a:pt x="5916539" y="6380042"/>
                  </a:lnTo>
                  <a:close/>
                </a:path>
                <a:path w="6830059" h="8225790">
                  <a:moveTo>
                    <a:pt x="5923666" y="6392742"/>
                  </a:moveTo>
                  <a:lnTo>
                    <a:pt x="4470023" y="6392742"/>
                  </a:lnTo>
                  <a:lnTo>
                    <a:pt x="4473454" y="6380042"/>
                  </a:lnTo>
                  <a:lnTo>
                    <a:pt x="5920264" y="6380042"/>
                  </a:lnTo>
                  <a:lnTo>
                    <a:pt x="5923666" y="6392742"/>
                  </a:lnTo>
                  <a:close/>
                </a:path>
                <a:path w="6830059" h="8225790">
                  <a:moveTo>
                    <a:pt x="5935576" y="6430842"/>
                  </a:moveTo>
                  <a:lnTo>
                    <a:pt x="4457870" y="6430842"/>
                  </a:lnTo>
                  <a:lnTo>
                    <a:pt x="4459610" y="6418142"/>
                  </a:lnTo>
                  <a:lnTo>
                    <a:pt x="4461697" y="6405442"/>
                  </a:lnTo>
                  <a:lnTo>
                    <a:pt x="4464131" y="6405442"/>
                  </a:lnTo>
                  <a:lnTo>
                    <a:pt x="4466911" y="6392742"/>
                  </a:lnTo>
                  <a:lnTo>
                    <a:pt x="5926743" y="6392742"/>
                  </a:lnTo>
                  <a:lnTo>
                    <a:pt x="5929481" y="6405442"/>
                  </a:lnTo>
                  <a:lnTo>
                    <a:pt x="5931866" y="6418142"/>
                  </a:lnTo>
                  <a:lnTo>
                    <a:pt x="5933897" y="6418142"/>
                  </a:lnTo>
                  <a:lnTo>
                    <a:pt x="5935576" y="6430842"/>
                  </a:lnTo>
                  <a:close/>
                </a:path>
                <a:path w="6830059" h="8225790">
                  <a:moveTo>
                    <a:pt x="5937843" y="6443542"/>
                  </a:moveTo>
                  <a:lnTo>
                    <a:pt x="4455462" y="6443542"/>
                  </a:lnTo>
                  <a:lnTo>
                    <a:pt x="4456485" y="6430842"/>
                  </a:lnTo>
                  <a:lnTo>
                    <a:pt x="5936894" y="6430842"/>
                  </a:lnTo>
                  <a:lnTo>
                    <a:pt x="5937843" y="6443542"/>
                  </a:lnTo>
                  <a:close/>
                </a:path>
                <a:path w="6830059" h="8225790">
                  <a:moveTo>
                    <a:pt x="5937068" y="6481642"/>
                  </a:moveTo>
                  <a:lnTo>
                    <a:pt x="4455394" y="6481642"/>
                  </a:lnTo>
                  <a:lnTo>
                    <a:pt x="4454713" y="6468942"/>
                  </a:lnTo>
                  <a:lnTo>
                    <a:pt x="4454415" y="6456242"/>
                  </a:lnTo>
                  <a:lnTo>
                    <a:pt x="4454801" y="6443542"/>
                  </a:lnTo>
                  <a:lnTo>
                    <a:pt x="5938425" y="6443542"/>
                  </a:lnTo>
                  <a:lnTo>
                    <a:pt x="5938638" y="6456242"/>
                  </a:lnTo>
                  <a:lnTo>
                    <a:pt x="5938483" y="6468942"/>
                  </a:lnTo>
                  <a:lnTo>
                    <a:pt x="5937960" y="6468942"/>
                  </a:lnTo>
                  <a:lnTo>
                    <a:pt x="5937068" y="6481642"/>
                  </a:lnTo>
                  <a:close/>
                </a:path>
                <a:path w="6830059" h="8225790">
                  <a:moveTo>
                    <a:pt x="5934186" y="6494342"/>
                  </a:moveTo>
                  <a:lnTo>
                    <a:pt x="4457902" y="6494342"/>
                  </a:lnTo>
                  <a:lnTo>
                    <a:pt x="4456460" y="6481642"/>
                  </a:lnTo>
                  <a:lnTo>
                    <a:pt x="5935808" y="6481642"/>
                  </a:lnTo>
                  <a:lnTo>
                    <a:pt x="5934186" y="6494342"/>
                  </a:lnTo>
                  <a:close/>
                </a:path>
                <a:path w="6830059" h="8225790">
                  <a:moveTo>
                    <a:pt x="5920825" y="6532442"/>
                  </a:moveTo>
                  <a:lnTo>
                    <a:pt x="4470617" y="6532442"/>
                  </a:lnTo>
                  <a:lnTo>
                    <a:pt x="4467364" y="6519742"/>
                  </a:lnTo>
                  <a:lnTo>
                    <a:pt x="4464454" y="6507042"/>
                  </a:lnTo>
                  <a:lnTo>
                    <a:pt x="4461899" y="6507042"/>
                  </a:lnTo>
                  <a:lnTo>
                    <a:pt x="4459715" y="6494342"/>
                  </a:lnTo>
                  <a:lnTo>
                    <a:pt x="5932211" y="6494342"/>
                  </a:lnTo>
                  <a:lnTo>
                    <a:pt x="5929881" y="6507042"/>
                  </a:lnTo>
                  <a:lnTo>
                    <a:pt x="5927198" y="6519742"/>
                  </a:lnTo>
                  <a:lnTo>
                    <a:pt x="5924174" y="6519742"/>
                  </a:lnTo>
                  <a:lnTo>
                    <a:pt x="5920825" y="6532442"/>
                  </a:lnTo>
                  <a:close/>
                </a:path>
                <a:path w="6830059" h="8225790">
                  <a:moveTo>
                    <a:pt x="5913150" y="6545142"/>
                  </a:moveTo>
                  <a:lnTo>
                    <a:pt x="4478149" y="6545142"/>
                  </a:lnTo>
                  <a:lnTo>
                    <a:pt x="4474212" y="6532442"/>
                  </a:lnTo>
                  <a:lnTo>
                    <a:pt x="5917150" y="6532442"/>
                  </a:lnTo>
                  <a:lnTo>
                    <a:pt x="5913150" y="6545142"/>
                  </a:lnTo>
                  <a:close/>
                </a:path>
                <a:path w="6830059" h="8225790">
                  <a:moveTo>
                    <a:pt x="5904255" y="6557842"/>
                  </a:moveTo>
                  <a:lnTo>
                    <a:pt x="4486962" y="6557842"/>
                  </a:lnTo>
                  <a:lnTo>
                    <a:pt x="4482406" y="6545142"/>
                  </a:lnTo>
                  <a:lnTo>
                    <a:pt x="5908844" y="6545142"/>
                  </a:lnTo>
                  <a:lnTo>
                    <a:pt x="5904255" y="6557842"/>
                  </a:lnTo>
                  <a:close/>
                </a:path>
                <a:path w="6830059" h="8225790">
                  <a:moveTo>
                    <a:pt x="5888806" y="6570542"/>
                  </a:moveTo>
                  <a:lnTo>
                    <a:pt x="4502395" y="6570542"/>
                  </a:lnTo>
                  <a:lnTo>
                    <a:pt x="4496971" y="6557842"/>
                  </a:lnTo>
                  <a:lnTo>
                    <a:pt x="5894223" y="6557842"/>
                  </a:lnTo>
                  <a:lnTo>
                    <a:pt x="5888806" y="6570542"/>
                  </a:lnTo>
                  <a:close/>
                </a:path>
                <a:path w="6830059" h="8225790">
                  <a:moveTo>
                    <a:pt x="5877279" y="6583242"/>
                  </a:moveTo>
                  <a:lnTo>
                    <a:pt x="4513975" y="6583242"/>
                  </a:lnTo>
                  <a:lnTo>
                    <a:pt x="4508064" y="6570542"/>
                  </a:lnTo>
                  <a:lnTo>
                    <a:pt x="5883158" y="6570542"/>
                  </a:lnTo>
                  <a:lnTo>
                    <a:pt x="5877279" y="6583242"/>
                  </a:lnTo>
                  <a:close/>
                </a:path>
                <a:path w="6830059" h="8225790">
                  <a:moveTo>
                    <a:pt x="5851722" y="6595942"/>
                  </a:moveTo>
                  <a:lnTo>
                    <a:pt x="4539757" y="6595942"/>
                  </a:lnTo>
                  <a:lnTo>
                    <a:pt x="4533037" y="6583242"/>
                  </a:lnTo>
                  <a:lnTo>
                    <a:pt x="5858374" y="6583242"/>
                  </a:lnTo>
                  <a:lnTo>
                    <a:pt x="5851722" y="6595942"/>
                  </a:lnTo>
                  <a:close/>
                </a:path>
                <a:path w="6830059" h="8225790">
                  <a:moveTo>
                    <a:pt x="5816466" y="6608642"/>
                  </a:moveTo>
                  <a:lnTo>
                    <a:pt x="4575431" y="6608642"/>
                  </a:lnTo>
                  <a:lnTo>
                    <a:pt x="4568080" y="6595942"/>
                  </a:lnTo>
                  <a:lnTo>
                    <a:pt x="5823727" y="6595942"/>
                  </a:lnTo>
                  <a:lnTo>
                    <a:pt x="5816466" y="6608642"/>
                  </a:lnTo>
                  <a:close/>
                </a:path>
                <a:path w="6830059" h="8225790">
                  <a:moveTo>
                    <a:pt x="2311795" y="2519202"/>
                  </a:moveTo>
                  <a:lnTo>
                    <a:pt x="951119" y="2519202"/>
                  </a:lnTo>
                  <a:lnTo>
                    <a:pt x="973257" y="2506502"/>
                  </a:lnTo>
                  <a:lnTo>
                    <a:pt x="996446" y="2493802"/>
                  </a:lnTo>
                  <a:lnTo>
                    <a:pt x="2285447" y="2493802"/>
                  </a:lnTo>
                  <a:lnTo>
                    <a:pt x="2292294" y="2506502"/>
                  </a:lnTo>
                  <a:lnTo>
                    <a:pt x="2305485" y="2506502"/>
                  </a:lnTo>
                  <a:lnTo>
                    <a:pt x="2311795" y="2519202"/>
                  </a:lnTo>
                  <a:close/>
                </a:path>
                <a:path w="6830059" h="8225790">
                  <a:moveTo>
                    <a:pt x="2339720" y="2544602"/>
                  </a:moveTo>
                  <a:lnTo>
                    <a:pt x="928460" y="2544602"/>
                  </a:lnTo>
                  <a:lnTo>
                    <a:pt x="939221" y="2531902"/>
                  </a:lnTo>
                  <a:lnTo>
                    <a:pt x="944980" y="2519202"/>
                  </a:lnTo>
                  <a:lnTo>
                    <a:pt x="2323712" y="2519202"/>
                  </a:lnTo>
                  <a:lnTo>
                    <a:pt x="2329320" y="2531902"/>
                  </a:lnTo>
                  <a:lnTo>
                    <a:pt x="2334665" y="2531902"/>
                  </a:lnTo>
                  <a:lnTo>
                    <a:pt x="2339720" y="2544602"/>
                  </a:lnTo>
                  <a:close/>
                </a:path>
                <a:path w="6830059" h="8225790">
                  <a:moveTo>
                    <a:pt x="2353118" y="2557302"/>
                  </a:moveTo>
                  <a:lnTo>
                    <a:pt x="914555" y="2557302"/>
                  </a:lnTo>
                  <a:lnTo>
                    <a:pt x="923527" y="2544602"/>
                  </a:lnTo>
                  <a:lnTo>
                    <a:pt x="2348957" y="2544602"/>
                  </a:lnTo>
                  <a:lnTo>
                    <a:pt x="2353118" y="2557302"/>
                  </a:lnTo>
                  <a:close/>
                </a:path>
                <a:path w="6830059" h="8225790">
                  <a:moveTo>
                    <a:pt x="2375479" y="2646202"/>
                  </a:moveTo>
                  <a:lnTo>
                    <a:pt x="890977" y="2646202"/>
                  </a:lnTo>
                  <a:lnTo>
                    <a:pt x="891049" y="2620802"/>
                  </a:lnTo>
                  <a:lnTo>
                    <a:pt x="891679" y="2620802"/>
                  </a:lnTo>
                  <a:lnTo>
                    <a:pt x="894126" y="2608102"/>
                  </a:lnTo>
                  <a:lnTo>
                    <a:pt x="895929" y="2595402"/>
                  </a:lnTo>
                  <a:lnTo>
                    <a:pt x="900690" y="2582702"/>
                  </a:lnTo>
                  <a:lnTo>
                    <a:pt x="903619" y="2570002"/>
                  </a:lnTo>
                  <a:lnTo>
                    <a:pt x="910574" y="2557302"/>
                  </a:lnTo>
                  <a:lnTo>
                    <a:pt x="2356944" y="2557302"/>
                  </a:lnTo>
                  <a:lnTo>
                    <a:pt x="2360435" y="2570002"/>
                  </a:lnTo>
                  <a:lnTo>
                    <a:pt x="2363591" y="2582702"/>
                  </a:lnTo>
                  <a:lnTo>
                    <a:pt x="2366396" y="2582702"/>
                  </a:lnTo>
                  <a:lnTo>
                    <a:pt x="2368836" y="2595402"/>
                  </a:lnTo>
                  <a:lnTo>
                    <a:pt x="2370910" y="2595402"/>
                  </a:lnTo>
                  <a:lnTo>
                    <a:pt x="2372618" y="2608102"/>
                  </a:lnTo>
                  <a:lnTo>
                    <a:pt x="2373953" y="2608102"/>
                  </a:lnTo>
                  <a:lnTo>
                    <a:pt x="2374906" y="2620802"/>
                  </a:lnTo>
                  <a:lnTo>
                    <a:pt x="2375479" y="2633502"/>
                  </a:lnTo>
                  <a:lnTo>
                    <a:pt x="2375669" y="2633502"/>
                  </a:lnTo>
                  <a:lnTo>
                    <a:pt x="2375479" y="2646202"/>
                  </a:lnTo>
                  <a:close/>
                </a:path>
                <a:path w="6830059" h="8225790">
                  <a:moveTo>
                    <a:pt x="2368836" y="2684302"/>
                  </a:moveTo>
                  <a:lnTo>
                    <a:pt x="897888" y="2684302"/>
                  </a:lnTo>
                  <a:lnTo>
                    <a:pt x="895575" y="2671602"/>
                  </a:lnTo>
                  <a:lnTo>
                    <a:pt x="893842" y="2658902"/>
                  </a:lnTo>
                  <a:lnTo>
                    <a:pt x="891536" y="2646202"/>
                  </a:lnTo>
                  <a:lnTo>
                    <a:pt x="2374906" y="2646202"/>
                  </a:lnTo>
                  <a:lnTo>
                    <a:pt x="2373953" y="2658902"/>
                  </a:lnTo>
                  <a:lnTo>
                    <a:pt x="2372618" y="2671602"/>
                  </a:lnTo>
                  <a:lnTo>
                    <a:pt x="2370910" y="2671602"/>
                  </a:lnTo>
                  <a:lnTo>
                    <a:pt x="2368836" y="2684302"/>
                  </a:lnTo>
                  <a:close/>
                </a:path>
                <a:path w="6830059" h="8225790">
                  <a:moveTo>
                    <a:pt x="2356944" y="2709702"/>
                  </a:moveTo>
                  <a:lnTo>
                    <a:pt x="909274" y="2709702"/>
                  </a:lnTo>
                  <a:lnTo>
                    <a:pt x="902748" y="2697002"/>
                  </a:lnTo>
                  <a:lnTo>
                    <a:pt x="900040" y="2684302"/>
                  </a:lnTo>
                  <a:lnTo>
                    <a:pt x="2366396" y="2684302"/>
                  </a:lnTo>
                  <a:lnTo>
                    <a:pt x="2363591" y="2697002"/>
                  </a:lnTo>
                  <a:lnTo>
                    <a:pt x="2360435" y="2697002"/>
                  </a:lnTo>
                  <a:lnTo>
                    <a:pt x="2356944" y="2709702"/>
                  </a:lnTo>
                  <a:close/>
                </a:path>
                <a:path w="6830059" h="8225790">
                  <a:moveTo>
                    <a:pt x="2329320" y="2747802"/>
                  </a:moveTo>
                  <a:lnTo>
                    <a:pt x="936849" y="2747802"/>
                  </a:lnTo>
                  <a:lnTo>
                    <a:pt x="926403" y="2735102"/>
                  </a:lnTo>
                  <a:lnTo>
                    <a:pt x="921644" y="2722402"/>
                  </a:lnTo>
                  <a:lnTo>
                    <a:pt x="913054" y="2709702"/>
                  </a:lnTo>
                  <a:lnTo>
                    <a:pt x="2353118" y="2709702"/>
                  </a:lnTo>
                  <a:lnTo>
                    <a:pt x="2348957" y="2722402"/>
                  </a:lnTo>
                  <a:lnTo>
                    <a:pt x="2344484" y="2722402"/>
                  </a:lnTo>
                  <a:lnTo>
                    <a:pt x="2339720" y="2735102"/>
                  </a:lnTo>
                  <a:lnTo>
                    <a:pt x="2334665" y="2735102"/>
                  </a:lnTo>
                  <a:lnTo>
                    <a:pt x="2329320" y="2747802"/>
                  </a:lnTo>
                  <a:close/>
                </a:path>
                <a:path w="6830059" h="8225790">
                  <a:moveTo>
                    <a:pt x="2311795" y="2760502"/>
                  </a:moveTo>
                  <a:lnTo>
                    <a:pt x="954521" y="2760502"/>
                  </a:lnTo>
                  <a:lnTo>
                    <a:pt x="942473" y="2747802"/>
                  </a:lnTo>
                  <a:lnTo>
                    <a:pt x="2317871" y="2747802"/>
                  </a:lnTo>
                  <a:lnTo>
                    <a:pt x="2311795" y="2760502"/>
                  </a:lnTo>
                  <a:close/>
                </a:path>
                <a:path w="6830059" h="8225790">
                  <a:moveTo>
                    <a:pt x="2292294" y="2773202"/>
                  </a:moveTo>
                  <a:lnTo>
                    <a:pt x="974229" y="2773202"/>
                  </a:lnTo>
                  <a:lnTo>
                    <a:pt x="960872" y="2760502"/>
                  </a:lnTo>
                  <a:lnTo>
                    <a:pt x="2298974" y="2760502"/>
                  </a:lnTo>
                  <a:lnTo>
                    <a:pt x="2292294" y="2773202"/>
                  </a:lnTo>
                  <a:close/>
                </a:path>
                <a:path w="6830059" h="8225790">
                  <a:moveTo>
                    <a:pt x="2264041" y="2785902"/>
                  </a:moveTo>
                  <a:lnTo>
                    <a:pt x="1017805" y="2785902"/>
                  </a:lnTo>
                  <a:lnTo>
                    <a:pt x="1002826" y="2773202"/>
                  </a:lnTo>
                  <a:lnTo>
                    <a:pt x="2271284" y="2773202"/>
                  </a:lnTo>
                  <a:lnTo>
                    <a:pt x="2264041" y="2785902"/>
                  </a:lnTo>
                  <a:close/>
                </a:path>
                <a:path w="6830059" h="8225790">
                  <a:moveTo>
                    <a:pt x="1488439" y="6303802"/>
                  </a:moveTo>
                  <a:lnTo>
                    <a:pt x="1185977" y="6303802"/>
                  </a:lnTo>
                  <a:lnTo>
                    <a:pt x="1185977" y="2785902"/>
                  </a:lnTo>
                  <a:lnTo>
                    <a:pt x="1488439" y="2785902"/>
                  </a:lnTo>
                  <a:lnTo>
                    <a:pt x="1488439" y="6303802"/>
                  </a:lnTo>
                  <a:close/>
                </a:path>
                <a:path w="6830059" h="8225790">
                  <a:moveTo>
                    <a:pt x="2082928" y="6303802"/>
                  </a:moveTo>
                  <a:lnTo>
                    <a:pt x="1778231" y="6303802"/>
                  </a:lnTo>
                  <a:lnTo>
                    <a:pt x="1778231" y="2785902"/>
                  </a:lnTo>
                  <a:lnTo>
                    <a:pt x="2082928" y="2785902"/>
                  </a:lnTo>
                  <a:lnTo>
                    <a:pt x="2082928" y="6303802"/>
                  </a:lnTo>
                  <a:close/>
                </a:path>
                <a:path w="6830059" h="8225790">
                  <a:moveTo>
                    <a:pt x="2252830" y="6316502"/>
                  </a:moveTo>
                  <a:lnTo>
                    <a:pt x="1015226" y="6316502"/>
                  </a:lnTo>
                  <a:lnTo>
                    <a:pt x="1022869" y="6303802"/>
                  </a:lnTo>
                  <a:lnTo>
                    <a:pt x="2245191" y="6303802"/>
                  </a:lnTo>
                  <a:lnTo>
                    <a:pt x="2252830" y="6316502"/>
                  </a:lnTo>
                  <a:close/>
                </a:path>
                <a:path w="6830059" h="8225790">
                  <a:moveTo>
                    <a:pt x="2296461" y="6329202"/>
                  </a:moveTo>
                  <a:lnTo>
                    <a:pt x="971523" y="6329202"/>
                  </a:lnTo>
                  <a:lnTo>
                    <a:pt x="978455" y="6316502"/>
                  </a:lnTo>
                  <a:lnTo>
                    <a:pt x="2289547" y="6316502"/>
                  </a:lnTo>
                  <a:lnTo>
                    <a:pt x="2296461" y="6329202"/>
                  </a:lnTo>
                  <a:close/>
                </a:path>
                <a:path w="6830059" h="8225790">
                  <a:moveTo>
                    <a:pt x="2316066" y="6341902"/>
                  </a:moveTo>
                  <a:lnTo>
                    <a:pt x="951853" y="6341902"/>
                  </a:lnTo>
                  <a:lnTo>
                    <a:pt x="958186" y="6329202"/>
                  </a:lnTo>
                  <a:lnTo>
                    <a:pt x="2309757" y="6329202"/>
                  </a:lnTo>
                  <a:lnTo>
                    <a:pt x="2316066" y="6341902"/>
                  </a:lnTo>
                  <a:close/>
                </a:path>
                <a:path w="6830059" h="8225790">
                  <a:moveTo>
                    <a:pt x="2333540" y="6354602"/>
                  </a:moveTo>
                  <a:lnTo>
                    <a:pt x="934296" y="6354602"/>
                  </a:lnTo>
                  <a:lnTo>
                    <a:pt x="939893" y="6341902"/>
                  </a:lnTo>
                  <a:lnTo>
                    <a:pt x="2327974" y="6341902"/>
                  </a:lnTo>
                  <a:lnTo>
                    <a:pt x="2333540" y="6354602"/>
                  </a:lnTo>
                  <a:close/>
                </a:path>
                <a:path w="6830059" h="8225790">
                  <a:moveTo>
                    <a:pt x="2343779" y="6367302"/>
                  </a:moveTo>
                  <a:lnTo>
                    <a:pt x="923993" y="6367302"/>
                  </a:lnTo>
                  <a:lnTo>
                    <a:pt x="928996" y="6354602"/>
                  </a:lnTo>
                  <a:lnTo>
                    <a:pt x="2338809" y="6354602"/>
                  </a:lnTo>
                  <a:lnTo>
                    <a:pt x="2343779" y="6367302"/>
                  </a:lnTo>
                  <a:close/>
                </a:path>
                <a:path w="6830059" h="8225790">
                  <a:moveTo>
                    <a:pt x="2352801" y="6380002"/>
                  </a:moveTo>
                  <a:lnTo>
                    <a:pt x="914900" y="6380002"/>
                  </a:lnTo>
                  <a:lnTo>
                    <a:pt x="919286" y="6367302"/>
                  </a:lnTo>
                  <a:lnTo>
                    <a:pt x="2348451" y="6367302"/>
                  </a:lnTo>
                  <a:lnTo>
                    <a:pt x="2352801" y="6380002"/>
                  </a:lnTo>
                  <a:close/>
                </a:path>
                <a:path w="6830059" h="8225790">
                  <a:moveTo>
                    <a:pt x="2360460" y="6392702"/>
                  </a:moveTo>
                  <a:lnTo>
                    <a:pt x="907163" y="6392702"/>
                  </a:lnTo>
                  <a:lnTo>
                    <a:pt x="910859" y="6380002"/>
                  </a:lnTo>
                  <a:lnTo>
                    <a:pt x="2356804" y="6380002"/>
                  </a:lnTo>
                  <a:lnTo>
                    <a:pt x="2360460" y="6392702"/>
                  </a:lnTo>
                  <a:close/>
                </a:path>
                <a:path w="6830059" h="8225790">
                  <a:moveTo>
                    <a:pt x="2366717" y="6405402"/>
                  </a:moveTo>
                  <a:lnTo>
                    <a:pt x="900824" y="6405402"/>
                  </a:lnTo>
                  <a:lnTo>
                    <a:pt x="903813" y="6392702"/>
                  </a:lnTo>
                  <a:lnTo>
                    <a:pt x="2363770" y="6392702"/>
                  </a:lnTo>
                  <a:lnTo>
                    <a:pt x="2366717" y="6405402"/>
                  </a:lnTo>
                  <a:close/>
                </a:path>
                <a:path w="6830059" h="8225790">
                  <a:moveTo>
                    <a:pt x="2373277" y="6430802"/>
                  </a:moveTo>
                  <a:lnTo>
                    <a:pt x="894133" y="6430802"/>
                  </a:lnTo>
                  <a:lnTo>
                    <a:pt x="895985" y="6418102"/>
                  </a:lnTo>
                  <a:lnTo>
                    <a:pt x="898215" y="6405402"/>
                  </a:lnTo>
                  <a:lnTo>
                    <a:pt x="2369284" y="6405402"/>
                  </a:lnTo>
                  <a:lnTo>
                    <a:pt x="2371470" y="6418102"/>
                  </a:lnTo>
                  <a:lnTo>
                    <a:pt x="2373277" y="6430802"/>
                  </a:lnTo>
                  <a:close/>
                </a:path>
                <a:path w="6830059" h="8225790">
                  <a:moveTo>
                    <a:pt x="2375716" y="6443502"/>
                  </a:moveTo>
                  <a:lnTo>
                    <a:pt x="891603" y="6443502"/>
                  </a:lnTo>
                  <a:lnTo>
                    <a:pt x="892670" y="6430802"/>
                  </a:lnTo>
                  <a:lnTo>
                    <a:pt x="2374695" y="6430802"/>
                  </a:lnTo>
                  <a:lnTo>
                    <a:pt x="2375716" y="6443502"/>
                  </a:lnTo>
                  <a:close/>
                </a:path>
                <a:path w="6830059" h="8225790">
                  <a:moveTo>
                    <a:pt x="2376395" y="6468902"/>
                  </a:moveTo>
                  <a:lnTo>
                    <a:pt x="890784" y="6468902"/>
                  </a:lnTo>
                  <a:lnTo>
                    <a:pt x="890660" y="6456202"/>
                  </a:lnTo>
                  <a:lnTo>
                    <a:pt x="890933" y="6443502"/>
                  </a:lnTo>
                  <a:lnTo>
                    <a:pt x="2376340" y="6443502"/>
                  </a:lnTo>
                  <a:lnTo>
                    <a:pt x="2376566" y="6456202"/>
                  </a:lnTo>
                  <a:lnTo>
                    <a:pt x="2376395" y="6468902"/>
                  </a:lnTo>
                  <a:close/>
                </a:path>
                <a:path w="6830059" h="8225790">
                  <a:moveTo>
                    <a:pt x="2374860" y="6481602"/>
                  </a:moveTo>
                  <a:lnTo>
                    <a:pt x="892224" y="6481602"/>
                  </a:lnTo>
                  <a:lnTo>
                    <a:pt x="891305" y="6468902"/>
                  </a:lnTo>
                  <a:lnTo>
                    <a:pt x="2375826" y="6468902"/>
                  </a:lnTo>
                  <a:lnTo>
                    <a:pt x="2374860" y="6481602"/>
                  </a:lnTo>
                  <a:close/>
                </a:path>
                <a:path w="6830059" h="8225790">
                  <a:moveTo>
                    <a:pt x="2369610" y="6507002"/>
                  </a:moveTo>
                  <a:lnTo>
                    <a:pt x="897334" y="6507002"/>
                  </a:lnTo>
                  <a:lnTo>
                    <a:pt x="895247" y="6494302"/>
                  </a:lnTo>
                  <a:lnTo>
                    <a:pt x="893541" y="6481602"/>
                  </a:lnTo>
                  <a:lnTo>
                    <a:pt x="2373497" y="6481602"/>
                  </a:lnTo>
                  <a:lnTo>
                    <a:pt x="2371744" y="6494302"/>
                  </a:lnTo>
                  <a:lnTo>
                    <a:pt x="2369610" y="6507002"/>
                  </a:lnTo>
                  <a:close/>
                </a:path>
                <a:path w="6830059" h="8225790">
                  <a:moveTo>
                    <a:pt x="2364200" y="6519702"/>
                  </a:moveTo>
                  <a:lnTo>
                    <a:pt x="902653" y="6519702"/>
                  </a:lnTo>
                  <a:lnTo>
                    <a:pt x="899803" y="6507002"/>
                  </a:lnTo>
                  <a:lnTo>
                    <a:pt x="2367096" y="6507002"/>
                  </a:lnTo>
                  <a:lnTo>
                    <a:pt x="2364200" y="6519702"/>
                  </a:lnTo>
                  <a:close/>
                </a:path>
                <a:path w="6830059" h="8225790">
                  <a:moveTo>
                    <a:pt x="2357332" y="6532402"/>
                  </a:moveTo>
                  <a:lnTo>
                    <a:pt x="909433" y="6532402"/>
                  </a:lnTo>
                  <a:lnTo>
                    <a:pt x="905869" y="6519702"/>
                  </a:lnTo>
                  <a:lnTo>
                    <a:pt x="2360940" y="6519702"/>
                  </a:lnTo>
                  <a:lnTo>
                    <a:pt x="2357332" y="6532402"/>
                  </a:lnTo>
                  <a:close/>
                </a:path>
                <a:path w="6830059" h="8225790">
                  <a:moveTo>
                    <a:pt x="2349073" y="6545102"/>
                  </a:moveTo>
                  <a:lnTo>
                    <a:pt x="917609" y="6545102"/>
                  </a:lnTo>
                  <a:lnTo>
                    <a:pt x="913346" y="6532402"/>
                  </a:lnTo>
                  <a:lnTo>
                    <a:pt x="2353377" y="6532402"/>
                  </a:lnTo>
                  <a:lnTo>
                    <a:pt x="2349073" y="6545102"/>
                  </a:lnTo>
                  <a:close/>
                </a:path>
                <a:path w="6830059" h="8225790">
                  <a:moveTo>
                    <a:pt x="2339517" y="6557802"/>
                  </a:moveTo>
                  <a:lnTo>
                    <a:pt x="927086" y="6557802"/>
                  </a:lnTo>
                  <a:lnTo>
                    <a:pt x="922196" y="6545102"/>
                  </a:lnTo>
                  <a:lnTo>
                    <a:pt x="2344445" y="6545102"/>
                  </a:lnTo>
                  <a:lnTo>
                    <a:pt x="2339517" y="6557802"/>
                  </a:lnTo>
                  <a:close/>
                </a:path>
                <a:path w="6830059" h="8225790">
                  <a:moveTo>
                    <a:pt x="2328760" y="6570502"/>
                  </a:moveTo>
                  <a:lnTo>
                    <a:pt x="937769" y="6570502"/>
                  </a:lnTo>
                  <a:lnTo>
                    <a:pt x="932277" y="6557802"/>
                  </a:lnTo>
                  <a:lnTo>
                    <a:pt x="2334289" y="6557802"/>
                  </a:lnTo>
                  <a:lnTo>
                    <a:pt x="2328760" y="6570502"/>
                  </a:lnTo>
                  <a:close/>
                </a:path>
                <a:path w="6830059" h="8225790">
                  <a:moveTo>
                    <a:pt x="2310646" y="6583202"/>
                  </a:moveTo>
                  <a:lnTo>
                    <a:pt x="955787" y="6583202"/>
                  </a:lnTo>
                  <a:lnTo>
                    <a:pt x="949539" y="6570502"/>
                  </a:lnTo>
                  <a:lnTo>
                    <a:pt x="2316924" y="6570502"/>
                  </a:lnTo>
                  <a:lnTo>
                    <a:pt x="2310646" y="6583202"/>
                  </a:lnTo>
                  <a:close/>
                </a:path>
                <a:path w="6830059" h="8225790">
                  <a:moveTo>
                    <a:pt x="2290517" y="6595902"/>
                  </a:moveTo>
                  <a:lnTo>
                    <a:pt x="975837" y="6595902"/>
                  </a:lnTo>
                  <a:lnTo>
                    <a:pt x="968971" y="6583202"/>
                  </a:lnTo>
                  <a:lnTo>
                    <a:pt x="2297407" y="6583202"/>
                  </a:lnTo>
                  <a:lnTo>
                    <a:pt x="2290517" y="6595902"/>
                  </a:lnTo>
                  <a:close/>
                </a:path>
                <a:path w="6830059" h="8225790">
                  <a:moveTo>
                    <a:pt x="2261422" y="6608602"/>
                  </a:moveTo>
                  <a:lnTo>
                    <a:pt x="1004858" y="6608602"/>
                  </a:lnTo>
                  <a:lnTo>
                    <a:pt x="997424" y="6595902"/>
                  </a:lnTo>
                  <a:lnTo>
                    <a:pt x="2268871" y="6595902"/>
                  </a:lnTo>
                  <a:lnTo>
                    <a:pt x="2261422" y="6608602"/>
                  </a:lnTo>
                  <a:close/>
                </a:path>
                <a:path w="6830059" h="8225790">
                  <a:moveTo>
                    <a:pt x="6205304" y="7418288"/>
                  </a:moveTo>
                  <a:lnTo>
                    <a:pt x="6188260" y="7418071"/>
                  </a:lnTo>
                  <a:lnTo>
                    <a:pt x="608711" y="7418071"/>
                  </a:lnTo>
                  <a:lnTo>
                    <a:pt x="592748" y="7417436"/>
                  </a:lnTo>
                  <a:lnTo>
                    <a:pt x="550490" y="7410991"/>
                  </a:lnTo>
                  <a:lnTo>
                    <a:pt x="513946" y="7394221"/>
                  </a:lnTo>
                  <a:lnTo>
                    <a:pt x="483298" y="7368196"/>
                  </a:lnTo>
                  <a:lnTo>
                    <a:pt x="460824" y="7334856"/>
                  </a:lnTo>
                  <a:lnTo>
                    <a:pt x="448202" y="7296681"/>
                  </a:lnTo>
                  <a:lnTo>
                    <a:pt x="445908" y="7276668"/>
                  </a:lnTo>
                  <a:lnTo>
                    <a:pt x="445921" y="7263018"/>
                  </a:lnTo>
                  <a:lnTo>
                    <a:pt x="453202" y="7223689"/>
                  </a:lnTo>
                  <a:lnTo>
                    <a:pt x="470922" y="7187580"/>
                  </a:lnTo>
                  <a:lnTo>
                    <a:pt x="497725" y="7157628"/>
                  </a:lnTo>
                  <a:lnTo>
                    <a:pt x="531650" y="7136021"/>
                  </a:lnTo>
                  <a:lnTo>
                    <a:pt x="570126" y="7124398"/>
                  </a:lnTo>
                  <a:lnTo>
                    <a:pt x="605005" y="7121905"/>
                  </a:lnTo>
                  <a:lnTo>
                    <a:pt x="6201880" y="7121905"/>
                  </a:lnTo>
                  <a:lnTo>
                    <a:pt x="6255858" y="7125802"/>
                  </a:lnTo>
                  <a:lnTo>
                    <a:pt x="6299774" y="7137753"/>
                  </a:lnTo>
                  <a:lnTo>
                    <a:pt x="6334245" y="7158146"/>
                  </a:lnTo>
                  <a:lnTo>
                    <a:pt x="6359892" y="7187370"/>
                  </a:lnTo>
                  <a:lnTo>
                    <a:pt x="6377331" y="7225812"/>
                  </a:lnTo>
                  <a:lnTo>
                    <a:pt x="6384186" y="7269941"/>
                  </a:lnTo>
                  <a:lnTo>
                    <a:pt x="6384012" y="7276668"/>
                  </a:lnTo>
                  <a:lnTo>
                    <a:pt x="6383945" y="7279262"/>
                  </a:lnTo>
                  <a:lnTo>
                    <a:pt x="6383612" y="7283367"/>
                  </a:lnTo>
                  <a:lnTo>
                    <a:pt x="6383508" y="7284657"/>
                  </a:lnTo>
                  <a:lnTo>
                    <a:pt x="6372972" y="7326544"/>
                  </a:lnTo>
                  <a:lnTo>
                    <a:pt x="6347231" y="7367695"/>
                  </a:lnTo>
                  <a:lnTo>
                    <a:pt x="6309516" y="7398247"/>
                  </a:lnTo>
                  <a:lnTo>
                    <a:pt x="6263919" y="7414887"/>
                  </a:lnTo>
                  <a:lnTo>
                    <a:pt x="6221279" y="7418071"/>
                  </a:lnTo>
                  <a:lnTo>
                    <a:pt x="641730" y="7418071"/>
                  </a:lnTo>
                  <a:lnTo>
                    <a:pt x="624686" y="7418288"/>
                  </a:lnTo>
                  <a:lnTo>
                    <a:pt x="6205304" y="7418288"/>
                  </a:lnTo>
                  <a:close/>
                </a:path>
              </a:pathLst>
            </a:custGeom>
            <a:solidFill>
              <a:srgbClr val="625489">
                <a:alpha val="8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51266" y="2129183"/>
            <a:ext cx="158559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u="heavy" spc="315" dirty="0">
                <a:uFill>
                  <a:solidFill>
                    <a:srgbClr val="000000"/>
                  </a:solidFill>
                </a:uFill>
              </a:rPr>
              <a:t>Agenda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625351" y="3935536"/>
            <a:ext cx="133350" cy="4400550"/>
            <a:chOff x="625351" y="3935536"/>
            <a:chExt cx="133350" cy="4400550"/>
          </a:xfrm>
        </p:grpSpPr>
        <p:pic>
          <p:nvPicPr>
            <p:cNvPr id="7" name="object 7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351" y="3935536"/>
              <a:ext cx="133349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351" y="5002336"/>
              <a:ext cx="133349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351" y="6069135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351" y="7135936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351" y="8202735"/>
              <a:ext cx="133349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31887" y="3729383"/>
            <a:ext cx="3874135" cy="4753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90" dirty="0">
                <a:latin typeface="Trebuchet MS"/>
                <a:cs typeface="Trebuchet MS"/>
              </a:rPr>
              <a:t>Problem</a:t>
            </a:r>
            <a:r>
              <a:rPr sz="3000" b="1" spc="-245" dirty="0">
                <a:latin typeface="Trebuchet MS"/>
                <a:cs typeface="Trebuchet MS"/>
              </a:rPr>
              <a:t> </a:t>
            </a:r>
            <a:r>
              <a:rPr sz="3000" b="1" spc="200" dirty="0">
                <a:latin typeface="Trebuchet MS"/>
                <a:cs typeface="Trebuchet MS"/>
              </a:rPr>
              <a:t>Statement</a:t>
            </a:r>
            <a:endParaRPr sz="3000">
              <a:latin typeface="Trebuchet MS"/>
              <a:cs typeface="Trebuchet MS"/>
            </a:endParaRPr>
          </a:p>
          <a:p>
            <a:pPr marL="12700" marR="288290">
              <a:lnSpc>
                <a:spcPct val="233300"/>
              </a:lnSpc>
              <a:spcBef>
                <a:spcPts val="5"/>
              </a:spcBef>
            </a:pPr>
            <a:r>
              <a:rPr sz="3000" b="1" spc="295" dirty="0">
                <a:latin typeface="Trebuchet MS"/>
                <a:cs typeface="Trebuchet MS"/>
              </a:rPr>
              <a:t>Data</a:t>
            </a:r>
            <a:r>
              <a:rPr sz="3000" b="1" spc="-260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Description </a:t>
            </a:r>
            <a:r>
              <a:rPr sz="3000" b="1" spc="220" dirty="0">
                <a:latin typeface="Trebuchet MS"/>
                <a:cs typeface="Trebuchet MS"/>
              </a:rPr>
              <a:t>Insights </a:t>
            </a:r>
            <a:r>
              <a:rPr sz="3000" b="1" spc="240" dirty="0">
                <a:latin typeface="Trebuchet MS"/>
                <a:cs typeface="Trebuchet MS"/>
              </a:rPr>
              <a:t>Recommendation </a:t>
            </a:r>
            <a:r>
              <a:rPr sz="3000" b="1" spc="215" dirty="0">
                <a:latin typeface="Trebuchet MS"/>
                <a:cs typeface="Trebuchet MS"/>
              </a:rPr>
              <a:t>Conclusion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01642" y="1028552"/>
              <a:ext cx="6258560" cy="7538084"/>
            </a:xfrm>
            <a:custGeom>
              <a:avLst/>
              <a:gdLst/>
              <a:ahLst/>
              <a:cxnLst/>
              <a:rect l="l" t="t" r="r" b="b"/>
              <a:pathLst>
                <a:path w="6258559" h="7538084">
                  <a:moveTo>
                    <a:pt x="5985993" y="1817015"/>
                  </a:moveTo>
                  <a:lnTo>
                    <a:pt x="272758" y="1817015"/>
                  </a:lnTo>
                  <a:lnTo>
                    <a:pt x="272683" y="1770018"/>
                  </a:lnTo>
                  <a:lnTo>
                    <a:pt x="272611" y="1660842"/>
                  </a:lnTo>
                  <a:lnTo>
                    <a:pt x="273033" y="1609356"/>
                  </a:lnTo>
                  <a:lnTo>
                    <a:pt x="273957" y="1561568"/>
                  </a:lnTo>
                  <a:lnTo>
                    <a:pt x="302709" y="1530772"/>
                  </a:lnTo>
                  <a:lnTo>
                    <a:pt x="3093815" y="10684"/>
                  </a:lnTo>
                  <a:lnTo>
                    <a:pt x="3099099" y="7199"/>
                  </a:lnTo>
                  <a:lnTo>
                    <a:pt x="3104772" y="4547"/>
                  </a:lnTo>
                  <a:lnTo>
                    <a:pt x="3116898" y="909"/>
                  </a:lnTo>
                  <a:lnTo>
                    <a:pt x="3123094" y="0"/>
                  </a:lnTo>
                  <a:lnTo>
                    <a:pt x="3135754" y="0"/>
                  </a:lnTo>
                  <a:lnTo>
                    <a:pt x="3141950" y="909"/>
                  </a:lnTo>
                  <a:lnTo>
                    <a:pt x="3154076" y="4547"/>
                  </a:lnTo>
                  <a:lnTo>
                    <a:pt x="3159749" y="7199"/>
                  </a:lnTo>
                  <a:lnTo>
                    <a:pt x="3165034" y="10684"/>
                  </a:lnTo>
                  <a:lnTo>
                    <a:pt x="3865728" y="392718"/>
                  </a:lnTo>
                  <a:lnTo>
                    <a:pt x="3123403" y="392718"/>
                  </a:lnTo>
                  <a:lnTo>
                    <a:pt x="3116873" y="393622"/>
                  </a:lnTo>
                  <a:lnTo>
                    <a:pt x="3104063" y="397239"/>
                  </a:lnTo>
                  <a:lnTo>
                    <a:pt x="3098024" y="399884"/>
                  </a:lnTo>
                  <a:lnTo>
                    <a:pt x="3092351" y="403365"/>
                  </a:lnTo>
                  <a:lnTo>
                    <a:pt x="929919" y="1516535"/>
                  </a:lnTo>
                  <a:lnTo>
                    <a:pt x="880545" y="1543163"/>
                  </a:lnTo>
                  <a:lnTo>
                    <a:pt x="5974354" y="1543163"/>
                  </a:lnTo>
                  <a:lnTo>
                    <a:pt x="5976400" y="1545620"/>
                  </a:lnTo>
                  <a:lnTo>
                    <a:pt x="5982515" y="1556017"/>
                  </a:lnTo>
                  <a:lnTo>
                    <a:pt x="5984661" y="1561568"/>
                  </a:lnTo>
                  <a:lnTo>
                    <a:pt x="5987132" y="1573374"/>
                  </a:lnTo>
                  <a:lnTo>
                    <a:pt x="5987392" y="1579320"/>
                  </a:lnTo>
                  <a:lnTo>
                    <a:pt x="5986675" y="1585309"/>
                  </a:lnTo>
                  <a:lnTo>
                    <a:pt x="5985893" y="1631182"/>
                  </a:lnTo>
                  <a:lnTo>
                    <a:pt x="5985726" y="1660842"/>
                  </a:lnTo>
                  <a:lnTo>
                    <a:pt x="5985699" y="1723443"/>
                  </a:lnTo>
                  <a:lnTo>
                    <a:pt x="5985864" y="1764573"/>
                  </a:lnTo>
                  <a:lnTo>
                    <a:pt x="5985886" y="1770018"/>
                  </a:lnTo>
                  <a:lnTo>
                    <a:pt x="5985993" y="1817015"/>
                  </a:lnTo>
                  <a:close/>
                </a:path>
                <a:path w="6258559" h="7538084">
                  <a:moveTo>
                    <a:pt x="5974354" y="1543163"/>
                  </a:moveTo>
                  <a:lnTo>
                    <a:pt x="5370776" y="1543163"/>
                  </a:lnTo>
                  <a:lnTo>
                    <a:pt x="5344394" y="1528538"/>
                  </a:lnTo>
                  <a:lnTo>
                    <a:pt x="5338289" y="1525309"/>
                  </a:lnTo>
                  <a:lnTo>
                    <a:pt x="3167765" y="403365"/>
                  </a:lnTo>
                  <a:lnTo>
                    <a:pt x="3162093" y="399884"/>
                  </a:lnTo>
                  <a:lnTo>
                    <a:pt x="3156054" y="397239"/>
                  </a:lnTo>
                  <a:lnTo>
                    <a:pt x="3143244" y="393622"/>
                  </a:lnTo>
                  <a:lnTo>
                    <a:pt x="3136714" y="392718"/>
                  </a:lnTo>
                  <a:lnTo>
                    <a:pt x="3865728" y="392718"/>
                  </a:lnTo>
                  <a:lnTo>
                    <a:pt x="5952822" y="1527748"/>
                  </a:lnTo>
                  <a:lnTo>
                    <a:pt x="5958403" y="1530032"/>
                  </a:lnTo>
                  <a:lnTo>
                    <a:pt x="5963474" y="1533149"/>
                  </a:lnTo>
                  <a:lnTo>
                    <a:pt x="5972591" y="1541046"/>
                  </a:lnTo>
                  <a:lnTo>
                    <a:pt x="5974354" y="1543163"/>
                  </a:lnTo>
                  <a:close/>
                </a:path>
                <a:path w="6258559" h="7538084">
                  <a:moveTo>
                    <a:pt x="156646" y="7265263"/>
                  </a:moveTo>
                  <a:lnTo>
                    <a:pt x="133155" y="7265263"/>
                  </a:lnTo>
                  <a:lnTo>
                    <a:pt x="139018" y="7265043"/>
                  </a:lnTo>
                  <a:lnTo>
                    <a:pt x="146069" y="7265043"/>
                  </a:lnTo>
                  <a:lnTo>
                    <a:pt x="156646" y="7265263"/>
                  </a:lnTo>
                  <a:close/>
                </a:path>
                <a:path w="6258559" h="7538084">
                  <a:moveTo>
                    <a:pt x="163372" y="7537860"/>
                  </a:moveTo>
                  <a:lnTo>
                    <a:pt x="149335" y="7537860"/>
                  </a:lnTo>
                  <a:lnTo>
                    <a:pt x="137630" y="7537518"/>
                  </a:lnTo>
                  <a:lnTo>
                    <a:pt x="125930" y="7536883"/>
                  </a:lnTo>
                  <a:lnTo>
                    <a:pt x="119081" y="7536216"/>
                  </a:lnTo>
                  <a:lnTo>
                    <a:pt x="119227" y="7536216"/>
                  </a:lnTo>
                  <a:lnTo>
                    <a:pt x="112566" y="7535247"/>
                  </a:lnTo>
                  <a:lnTo>
                    <a:pt x="112717" y="7535247"/>
                  </a:lnTo>
                  <a:lnTo>
                    <a:pt x="106863" y="7534110"/>
                  </a:lnTo>
                  <a:lnTo>
                    <a:pt x="100610" y="7532585"/>
                  </a:lnTo>
                  <a:lnTo>
                    <a:pt x="65262" y="7517450"/>
                  </a:lnTo>
                  <a:lnTo>
                    <a:pt x="35564" y="7493023"/>
                  </a:lnTo>
                  <a:lnTo>
                    <a:pt x="13888" y="7461263"/>
                  </a:lnTo>
                  <a:lnTo>
                    <a:pt x="1970" y="7424705"/>
                  </a:lnTo>
                  <a:lnTo>
                    <a:pt x="0" y="7405539"/>
                  </a:lnTo>
                  <a:lnTo>
                    <a:pt x="14" y="7397469"/>
                  </a:lnTo>
                  <a:lnTo>
                    <a:pt x="8025" y="7355038"/>
                  </a:lnTo>
                  <a:lnTo>
                    <a:pt x="26082" y="7321072"/>
                  </a:lnTo>
                  <a:lnTo>
                    <a:pt x="52903" y="7293539"/>
                  </a:lnTo>
                  <a:lnTo>
                    <a:pt x="86384" y="7274600"/>
                  </a:lnTo>
                  <a:lnTo>
                    <a:pt x="123800" y="7265795"/>
                  </a:lnTo>
                  <a:lnTo>
                    <a:pt x="131894" y="7265263"/>
                  </a:lnTo>
                  <a:lnTo>
                    <a:pt x="6126538" y="7265263"/>
                  </a:lnTo>
                  <a:lnTo>
                    <a:pt x="6170117" y="7273725"/>
                  </a:lnTo>
                  <a:lnTo>
                    <a:pt x="6206925" y="7294582"/>
                  </a:lnTo>
                  <a:lnTo>
                    <a:pt x="6240089" y="7332860"/>
                  </a:lnTo>
                  <a:lnTo>
                    <a:pt x="6257061" y="7380579"/>
                  </a:lnTo>
                  <a:lnTo>
                    <a:pt x="6258382" y="7397469"/>
                  </a:lnTo>
                  <a:lnTo>
                    <a:pt x="6258280" y="7405539"/>
                  </a:lnTo>
                  <a:lnTo>
                    <a:pt x="6249737" y="7448225"/>
                  </a:lnTo>
                  <a:lnTo>
                    <a:pt x="6231200" y="7482215"/>
                  </a:lnTo>
                  <a:lnTo>
                    <a:pt x="6203896" y="7509664"/>
                  </a:lnTo>
                  <a:lnTo>
                    <a:pt x="6170008" y="7528386"/>
                  </a:lnTo>
                  <a:lnTo>
                    <a:pt x="6132236" y="7536883"/>
                  </a:lnTo>
                  <a:lnTo>
                    <a:pt x="6120555" y="7537663"/>
                  </a:lnTo>
                  <a:lnTo>
                    <a:pt x="172773" y="7537663"/>
                  </a:lnTo>
                  <a:lnTo>
                    <a:pt x="163372" y="7537860"/>
                  </a:lnTo>
                  <a:close/>
                </a:path>
                <a:path w="6258559" h="7538084">
                  <a:moveTo>
                    <a:pt x="3759372" y="2310004"/>
                  </a:moveTo>
                  <a:lnTo>
                    <a:pt x="2506209" y="2310004"/>
                  </a:lnTo>
                  <a:lnTo>
                    <a:pt x="2526836" y="2297304"/>
                  </a:lnTo>
                  <a:lnTo>
                    <a:pt x="2548346" y="2284604"/>
                  </a:lnTo>
                  <a:lnTo>
                    <a:pt x="3734941" y="2284604"/>
                  </a:lnTo>
                  <a:lnTo>
                    <a:pt x="3741318" y="2297304"/>
                  </a:lnTo>
                  <a:lnTo>
                    <a:pt x="3753566" y="2297304"/>
                  </a:lnTo>
                  <a:lnTo>
                    <a:pt x="3759372" y="2310004"/>
                  </a:lnTo>
                  <a:close/>
                </a:path>
                <a:path w="6258559" h="7538084">
                  <a:moveTo>
                    <a:pt x="3775418" y="2322704"/>
                  </a:moveTo>
                  <a:lnTo>
                    <a:pt x="2484498" y="2322704"/>
                  </a:lnTo>
                  <a:lnTo>
                    <a:pt x="2494821" y="2310004"/>
                  </a:lnTo>
                  <a:lnTo>
                    <a:pt x="3770312" y="2310004"/>
                  </a:lnTo>
                  <a:lnTo>
                    <a:pt x="3775418" y="2322704"/>
                  </a:lnTo>
                  <a:close/>
                </a:path>
                <a:path w="6258559" h="7538084">
                  <a:moveTo>
                    <a:pt x="3810728" y="2449704"/>
                  </a:moveTo>
                  <a:lnTo>
                    <a:pt x="2452767" y="2449704"/>
                  </a:lnTo>
                  <a:lnTo>
                    <a:pt x="2451103" y="2437004"/>
                  </a:lnTo>
                  <a:lnTo>
                    <a:pt x="2448891" y="2424304"/>
                  </a:lnTo>
                  <a:lnTo>
                    <a:pt x="2448359" y="2424304"/>
                  </a:lnTo>
                  <a:lnTo>
                    <a:pt x="2448440" y="2411604"/>
                  </a:lnTo>
                  <a:lnTo>
                    <a:pt x="2449053" y="2398904"/>
                  </a:lnTo>
                  <a:lnTo>
                    <a:pt x="2451426" y="2386204"/>
                  </a:lnTo>
                  <a:lnTo>
                    <a:pt x="2453168" y="2373504"/>
                  </a:lnTo>
                  <a:lnTo>
                    <a:pt x="2457768" y="2360804"/>
                  </a:lnTo>
                  <a:lnTo>
                    <a:pt x="2460594" y="2360804"/>
                  </a:lnTo>
                  <a:lnTo>
                    <a:pt x="2467298" y="2348104"/>
                  </a:lnTo>
                  <a:lnTo>
                    <a:pt x="2471131" y="2335404"/>
                  </a:lnTo>
                  <a:lnTo>
                    <a:pt x="2479760" y="2322704"/>
                  </a:lnTo>
                  <a:lnTo>
                    <a:pt x="3780245" y="2322704"/>
                  </a:lnTo>
                  <a:lnTo>
                    <a:pt x="3784790" y="2335404"/>
                  </a:lnTo>
                  <a:lnTo>
                    <a:pt x="3789055" y="2335404"/>
                  </a:lnTo>
                  <a:lnTo>
                    <a:pt x="3793017" y="2348104"/>
                  </a:lnTo>
                  <a:lnTo>
                    <a:pt x="3799966" y="2348104"/>
                  </a:lnTo>
                  <a:lnTo>
                    <a:pt x="3802952" y="2360804"/>
                  </a:lnTo>
                  <a:lnTo>
                    <a:pt x="3805598" y="2373504"/>
                  </a:lnTo>
                  <a:lnTo>
                    <a:pt x="3807887" y="2373504"/>
                  </a:lnTo>
                  <a:lnTo>
                    <a:pt x="3809821" y="2386204"/>
                  </a:lnTo>
                  <a:lnTo>
                    <a:pt x="3811399" y="2386204"/>
                  </a:lnTo>
                  <a:lnTo>
                    <a:pt x="3812613" y="2398904"/>
                  </a:lnTo>
                  <a:lnTo>
                    <a:pt x="3813456" y="2398904"/>
                  </a:lnTo>
                  <a:lnTo>
                    <a:pt x="3813928" y="2411604"/>
                  </a:lnTo>
                  <a:lnTo>
                    <a:pt x="3813759" y="2424304"/>
                  </a:lnTo>
                  <a:lnTo>
                    <a:pt x="3813119" y="2437004"/>
                  </a:lnTo>
                  <a:lnTo>
                    <a:pt x="3812109" y="2437004"/>
                  </a:lnTo>
                  <a:lnTo>
                    <a:pt x="3810728" y="2449704"/>
                  </a:lnTo>
                  <a:close/>
                </a:path>
                <a:path w="6258559" h="7538084">
                  <a:moveTo>
                    <a:pt x="3806891" y="2462404"/>
                  </a:moveTo>
                  <a:lnTo>
                    <a:pt x="2456948" y="2462404"/>
                  </a:lnTo>
                  <a:lnTo>
                    <a:pt x="2454989" y="2449704"/>
                  </a:lnTo>
                  <a:lnTo>
                    <a:pt x="3808986" y="2449704"/>
                  </a:lnTo>
                  <a:lnTo>
                    <a:pt x="3806891" y="2462404"/>
                  </a:lnTo>
                  <a:close/>
                </a:path>
                <a:path w="6258559" h="7538084">
                  <a:moveTo>
                    <a:pt x="3787159" y="2500504"/>
                  </a:moveTo>
                  <a:lnTo>
                    <a:pt x="2476807" y="2500504"/>
                  </a:lnTo>
                  <a:lnTo>
                    <a:pt x="2468892" y="2487804"/>
                  </a:lnTo>
                  <a:lnTo>
                    <a:pt x="2465416" y="2475104"/>
                  </a:lnTo>
                  <a:lnTo>
                    <a:pt x="2459425" y="2462404"/>
                  </a:lnTo>
                  <a:lnTo>
                    <a:pt x="3804442" y="2462404"/>
                  </a:lnTo>
                  <a:lnTo>
                    <a:pt x="3801640" y="2475104"/>
                  </a:lnTo>
                  <a:lnTo>
                    <a:pt x="3798501" y="2475104"/>
                  </a:lnTo>
                  <a:lnTo>
                    <a:pt x="3795042" y="2487804"/>
                  </a:lnTo>
                  <a:lnTo>
                    <a:pt x="3791261" y="2487804"/>
                  </a:lnTo>
                  <a:lnTo>
                    <a:pt x="3787159" y="2500504"/>
                  </a:lnTo>
                  <a:close/>
                </a:path>
                <a:path w="6258559" h="7538084">
                  <a:moveTo>
                    <a:pt x="3778086" y="2513204"/>
                  </a:moveTo>
                  <a:lnTo>
                    <a:pt x="2490839" y="2513204"/>
                  </a:lnTo>
                  <a:lnTo>
                    <a:pt x="2481196" y="2500504"/>
                  </a:lnTo>
                  <a:lnTo>
                    <a:pt x="3782760" y="2500504"/>
                  </a:lnTo>
                  <a:lnTo>
                    <a:pt x="3778086" y="2513204"/>
                  </a:lnTo>
                  <a:close/>
                </a:path>
                <a:path w="6258559" h="7538084">
                  <a:moveTo>
                    <a:pt x="3762445" y="2525904"/>
                  </a:moveTo>
                  <a:lnTo>
                    <a:pt x="2507161" y="2525904"/>
                  </a:lnTo>
                  <a:lnTo>
                    <a:pt x="2496032" y="2513204"/>
                  </a:lnTo>
                  <a:lnTo>
                    <a:pt x="3767914" y="2513204"/>
                  </a:lnTo>
                  <a:lnTo>
                    <a:pt x="3762445" y="2525904"/>
                  </a:lnTo>
                  <a:close/>
                </a:path>
                <a:path w="6258559" h="7538084">
                  <a:moveTo>
                    <a:pt x="3744741" y="2538604"/>
                  </a:moveTo>
                  <a:lnTo>
                    <a:pt x="2525367" y="2538604"/>
                  </a:lnTo>
                  <a:lnTo>
                    <a:pt x="2513028" y="2525904"/>
                  </a:lnTo>
                  <a:lnTo>
                    <a:pt x="3750859" y="2525904"/>
                  </a:lnTo>
                  <a:lnTo>
                    <a:pt x="3744741" y="2538604"/>
                  </a:lnTo>
                  <a:close/>
                </a:path>
                <a:path w="6258559" h="7538084">
                  <a:moveTo>
                    <a:pt x="3718645" y="2551304"/>
                  </a:moveTo>
                  <a:lnTo>
                    <a:pt x="2551770" y="2551304"/>
                  </a:lnTo>
                  <a:lnTo>
                    <a:pt x="2545005" y="2538604"/>
                  </a:lnTo>
                  <a:lnTo>
                    <a:pt x="3725392" y="2538604"/>
                  </a:lnTo>
                  <a:lnTo>
                    <a:pt x="3718645" y="2551304"/>
                  </a:lnTo>
                  <a:close/>
                </a:path>
                <a:path w="6258559" h="7538084">
                  <a:moveTo>
                    <a:pt x="2997230" y="5777105"/>
                  </a:moveTo>
                  <a:lnTo>
                    <a:pt x="2718110" y="5777105"/>
                  </a:lnTo>
                  <a:lnTo>
                    <a:pt x="2718110" y="2551304"/>
                  </a:lnTo>
                  <a:lnTo>
                    <a:pt x="2997230" y="2551304"/>
                  </a:lnTo>
                  <a:lnTo>
                    <a:pt x="2997230" y="5777105"/>
                  </a:lnTo>
                  <a:close/>
                </a:path>
                <a:path w="6258559" h="7538084">
                  <a:moveTo>
                    <a:pt x="3539373" y="5777105"/>
                  </a:moveTo>
                  <a:lnTo>
                    <a:pt x="3262204" y="5777105"/>
                  </a:lnTo>
                  <a:lnTo>
                    <a:pt x="3262204" y="2551304"/>
                  </a:lnTo>
                  <a:lnTo>
                    <a:pt x="3539373" y="2551304"/>
                  </a:lnTo>
                  <a:lnTo>
                    <a:pt x="3539373" y="5777105"/>
                  </a:lnTo>
                  <a:close/>
                </a:path>
                <a:path w="6258559" h="7538084">
                  <a:moveTo>
                    <a:pt x="3702263" y="5789805"/>
                  </a:moveTo>
                  <a:lnTo>
                    <a:pt x="2556199" y="5789805"/>
                  </a:lnTo>
                  <a:lnTo>
                    <a:pt x="2562928" y="5777105"/>
                  </a:lnTo>
                  <a:lnTo>
                    <a:pt x="3695671" y="5777105"/>
                  </a:lnTo>
                  <a:lnTo>
                    <a:pt x="3702263" y="5789805"/>
                  </a:lnTo>
                  <a:close/>
                </a:path>
                <a:path w="6258559" h="7538084">
                  <a:moveTo>
                    <a:pt x="3739696" y="5802505"/>
                  </a:moveTo>
                  <a:lnTo>
                    <a:pt x="2518030" y="5802505"/>
                  </a:lnTo>
                  <a:lnTo>
                    <a:pt x="2524051" y="5789805"/>
                  </a:lnTo>
                  <a:lnTo>
                    <a:pt x="3733783" y="5789805"/>
                  </a:lnTo>
                  <a:lnTo>
                    <a:pt x="3739696" y="5802505"/>
                  </a:lnTo>
                  <a:close/>
                </a:path>
                <a:path w="6258559" h="7538084">
                  <a:moveTo>
                    <a:pt x="3756434" y="5815205"/>
                  </a:moveTo>
                  <a:lnTo>
                    <a:pt x="2501012" y="5815205"/>
                  </a:lnTo>
                  <a:lnTo>
                    <a:pt x="2506481" y="5802505"/>
                  </a:lnTo>
                  <a:lnTo>
                    <a:pt x="3751049" y="5802505"/>
                  </a:lnTo>
                  <a:lnTo>
                    <a:pt x="3756434" y="5815205"/>
                  </a:lnTo>
                  <a:close/>
                </a:path>
                <a:path w="6258559" h="7538084">
                  <a:moveTo>
                    <a:pt x="3771344" y="5827905"/>
                  </a:moveTo>
                  <a:lnTo>
                    <a:pt x="2485909" y="5827905"/>
                  </a:lnTo>
                  <a:lnTo>
                    <a:pt x="2490714" y="5815205"/>
                  </a:lnTo>
                  <a:lnTo>
                    <a:pt x="3766593" y="5815205"/>
                  </a:lnTo>
                  <a:lnTo>
                    <a:pt x="3771344" y="5827905"/>
                  </a:lnTo>
                  <a:close/>
                </a:path>
                <a:path w="6258559" h="7538084">
                  <a:moveTo>
                    <a:pt x="3784096" y="5840605"/>
                  </a:moveTo>
                  <a:lnTo>
                    <a:pt x="2477089" y="5840605"/>
                  </a:lnTo>
                  <a:lnTo>
                    <a:pt x="2481368" y="5827905"/>
                  </a:lnTo>
                  <a:lnTo>
                    <a:pt x="3780096" y="5827905"/>
                  </a:lnTo>
                  <a:lnTo>
                    <a:pt x="3784096" y="5840605"/>
                  </a:lnTo>
                  <a:close/>
                </a:path>
                <a:path w="6258559" h="7538084">
                  <a:moveTo>
                    <a:pt x="3791271" y="5853305"/>
                  </a:moveTo>
                  <a:lnTo>
                    <a:pt x="2465905" y="5853305"/>
                  </a:lnTo>
                  <a:lnTo>
                    <a:pt x="2469338" y="5840605"/>
                  </a:lnTo>
                  <a:lnTo>
                    <a:pt x="3787827" y="5840605"/>
                  </a:lnTo>
                  <a:lnTo>
                    <a:pt x="3791271" y="5853305"/>
                  </a:lnTo>
                  <a:close/>
                </a:path>
                <a:path w="6258559" h="7538084">
                  <a:moveTo>
                    <a:pt x="3797295" y="5866005"/>
                  </a:moveTo>
                  <a:lnTo>
                    <a:pt x="2459945" y="5866005"/>
                  </a:lnTo>
                  <a:lnTo>
                    <a:pt x="2462774" y="5853305"/>
                  </a:lnTo>
                  <a:lnTo>
                    <a:pt x="3794427" y="5853305"/>
                  </a:lnTo>
                  <a:lnTo>
                    <a:pt x="3797295" y="5866005"/>
                  </a:lnTo>
                  <a:close/>
                </a:path>
                <a:path w="6258559" h="7538084">
                  <a:moveTo>
                    <a:pt x="3802116" y="5878705"/>
                  </a:moveTo>
                  <a:lnTo>
                    <a:pt x="2455244" y="5878705"/>
                  </a:lnTo>
                  <a:lnTo>
                    <a:pt x="2457430" y="5866005"/>
                  </a:lnTo>
                  <a:lnTo>
                    <a:pt x="3799862" y="5866005"/>
                  </a:lnTo>
                  <a:lnTo>
                    <a:pt x="3802116" y="5878705"/>
                  </a:lnTo>
                  <a:close/>
                </a:path>
                <a:path w="6258559" h="7538084">
                  <a:moveTo>
                    <a:pt x="3805681" y="5891405"/>
                  </a:moveTo>
                  <a:lnTo>
                    <a:pt x="2451858" y="5891405"/>
                  </a:lnTo>
                  <a:lnTo>
                    <a:pt x="2453387" y="5878705"/>
                  </a:lnTo>
                  <a:lnTo>
                    <a:pt x="3804055" y="5878705"/>
                  </a:lnTo>
                  <a:lnTo>
                    <a:pt x="3805681" y="5891405"/>
                  </a:lnTo>
                  <a:close/>
                </a:path>
                <a:path w="6258559" h="7538084">
                  <a:moveTo>
                    <a:pt x="3808620" y="5929505"/>
                  </a:moveTo>
                  <a:lnTo>
                    <a:pt x="2449277" y="5929505"/>
                  </a:lnTo>
                  <a:lnTo>
                    <a:pt x="2449136" y="5916805"/>
                  </a:lnTo>
                  <a:lnTo>
                    <a:pt x="2449303" y="5916805"/>
                  </a:lnTo>
                  <a:lnTo>
                    <a:pt x="2449813" y="5904105"/>
                  </a:lnTo>
                  <a:lnTo>
                    <a:pt x="2450664" y="5891405"/>
                  </a:lnTo>
                  <a:lnTo>
                    <a:pt x="3806986" y="5891405"/>
                  </a:lnTo>
                  <a:lnTo>
                    <a:pt x="3807963" y="5904105"/>
                  </a:lnTo>
                  <a:lnTo>
                    <a:pt x="3808612" y="5904105"/>
                  </a:lnTo>
                  <a:lnTo>
                    <a:pt x="3808932" y="5916805"/>
                  </a:lnTo>
                  <a:lnTo>
                    <a:pt x="3808620" y="5929505"/>
                  </a:lnTo>
                  <a:close/>
                </a:path>
                <a:path w="6258559" h="7538084">
                  <a:moveTo>
                    <a:pt x="3806911" y="5942205"/>
                  </a:moveTo>
                  <a:lnTo>
                    <a:pt x="2450566" y="5942205"/>
                  </a:lnTo>
                  <a:lnTo>
                    <a:pt x="2449754" y="5929505"/>
                  </a:lnTo>
                  <a:lnTo>
                    <a:pt x="3807940" y="5929505"/>
                  </a:lnTo>
                  <a:lnTo>
                    <a:pt x="3806911" y="5942205"/>
                  </a:lnTo>
                  <a:close/>
                </a:path>
                <a:path w="6258559" h="7538084">
                  <a:moveTo>
                    <a:pt x="3803830" y="5954905"/>
                  </a:moveTo>
                  <a:lnTo>
                    <a:pt x="2453193" y="5954905"/>
                  </a:lnTo>
                  <a:lnTo>
                    <a:pt x="2451715" y="5942205"/>
                  </a:lnTo>
                  <a:lnTo>
                    <a:pt x="3805539" y="5942205"/>
                  </a:lnTo>
                  <a:lnTo>
                    <a:pt x="3803830" y="5954905"/>
                  </a:lnTo>
                  <a:close/>
                </a:path>
                <a:path w="6258559" h="7538084">
                  <a:moveTo>
                    <a:pt x="3799403" y="5967605"/>
                  </a:moveTo>
                  <a:lnTo>
                    <a:pt x="2457116" y="5967605"/>
                  </a:lnTo>
                  <a:lnTo>
                    <a:pt x="2454993" y="5954905"/>
                  </a:lnTo>
                  <a:lnTo>
                    <a:pt x="3801785" y="5954905"/>
                  </a:lnTo>
                  <a:lnTo>
                    <a:pt x="3799403" y="5967605"/>
                  </a:lnTo>
                  <a:close/>
                </a:path>
                <a:path w="6258559" h="7538084">
                  <a:moveTo>
                    <a:pt x="3793682" y="5980305"/>
                  </a:moveTo>
                  <a:lnTo>
                    <a:pt x="2462318" y="5980305"/>
                  </a:lnTo>
                  <a:lnTo>
                    <a:pt x="2459562" y="5967605"/>
                  </a:lnTo>
                  <a:lnTo>
                    <a:pt x="3796697" y="5967605"/>
                  </a:lnTo>
                  <a:lnTo>
                    <a:pt x="3793682" y="5980305"/>
                  </a:lnTo>
                  <a:close/>
                </a:path>
                <a:path w="6258559" h="7538084">
                  <a:moveTo>
                    <a:pt x="3786720" y="5993005"/>
                  </a:moveTo>
                  <a:lnTo>
                    <a:pt x="2468719" y="5993005"/>
                  </a:lnTo>
                  <a:lnTo>
                    <a:pt x="2465370" y="5980305"/>
                  </a:lnTo>
                  <a:lnTo>
                    <a:pt x="3790356" y="5980305"/>
                  </a:lnTo>
                  <a:lnTo>
                    <a:pt x="3786720" y="5993005"/>
                  </a:lnTo>
                  <a:close/>
                </a:path>
                <a:path w="6258559" h="7538084">
                  <a:moveTo>
                    <a:pt x="3778595" y="6005705"/>
                  </a:moveTo>
                  <a:lnTo>
                    <a:pt x="2480470" y="6005705"/>
                  </a:lnTo>
                  <a:lnTo>
                    <a:pt x="2476288" y="5993005"/>
                  </a:lnTo>
                  <a:lnTo>
                    <a:pt x="3782793" y="5993005"/>
                  </a:lnTo>
                  <a:lnTo>
                    <a:pt x="3778595" y="6005705"/>
                  </a:lnTo>
                  <a:close/>
                </a:path>
                <a:path w="6258559" h="7538084">
                  <a:moveTo>
                    <a:pt x="3769385" y="6018405"/>
                  </a:moveTo>
                  <a:lnTo>
                    <a:pt x="2489610" y="6018405"/>
                  </a:lnTo>
                  <a:lnTo>
                    <a:pt x="2484911" y="6005705"/>
                  </a:lnTo>
                  <a:lnTo>
                    <a:pt x="3774125" y="6005705"/>
                  </a:lnTo>
                  <a:lnTo>
                    <a:pt x="3769385" y="6018405"/>
                  </a:lnTo>
                  <a:close/>
                </a:path>
                <a:path w="6258559" h="7538084">
                  <a:moveTo>
                    <a:pt x="3753765" y="6031105"/>
                  </a:moveTo>
                  <a:lnTo>
                    <a:pt x="2505043" y="6031105"/>
                  </a:lnTo>
                  <a:lnTo>
                    <a:pt x="2499688" y="6018405"/>
                  </a:lnTo>
                  <a:lnTo>
                    <a:pt x="3759192" y="6018405"/>
                  </a:lnTo>
                  <a:lnTo>
                    <a:pt x="3753765" y="6031105"/>
                  </a:lnTo>
                  <a:close/>
                </a:path>
                <a:path w="6258559" h="7538084">
                  <a:moveTo>
                    <a:pt x="3730117" y="6043805"/>
                  </a:moveTo>
                  <a:lnTo>
                    <a:pt x="2522257" y="6043805"/>
                  </a:lnTo>
                  <a:lnTo>
                    <a:pt x="2516356" y="6031105"/>
                  </a:lnTo>
                  <a:lnTo>
                    <a:pt x="3736278" y="6031105"/>
                  </a:lnTo>
                  <a:lnTo>
                    <a:pt x="3730117" y="6043805"/>
                  </a:lnTo>
                  <a:close/>
                </a:path>
                <a:path w="6258559" h="7538084">
                  <a:moveTo>
                    <a:pt x="3697427" y="6056505"/>
                  </a:moveTo>
                  <a:lnTo>
                    <a:pt x="2560391" y="6056505"/>
                  </a:lnTo>
                  <a:lnTo>
                    <a:pt x="2553787" y="6043805"/>
                  </a:lnTo>
                  <a:lnTo>
                    <a:pt x="3704161" y="6043805"/>
                  </a:lnTo>
                  <a:lnTo>
                    <a:pt x="3697427" y="6056505"/>
                  </a:lnTo>
                  <a:close/>
                </a:path>
                <a:path w="6258559" h="7538084">
                  <a:moveTo>
                    <a:pt x="5367376" y="2298001"/>
                  </a:moveTo>
                  <a:lnTo>
                    <a:pt x="4155849" y="2298001"/>
                  </a:lnTo>
                  <a:lnTo>
                    <a:pt x="4161988" y="2285301"/>
                  </a:lnTo>
                  <a:lnTo>
                    <a:pt x="5361168" y="2285301"/>
                  </a:lnTo>
                  <a:lnTo>
                    <a:pt x="5367376" y="2298001"/>
                  </a:lnTo>
                  <a:close/>
                </a:path>
                <a:path w="6258559" h="7538084">
                  <a:moveTo>
                    <a:pt x="5390530" y="2310701"/>
                  </a:moveTo>
                  <a:lnTo>
                    <a:pt x="4138407" y="2310701"/>
                  </a:lnTo>
                  <a:lnTo>
                    <a:pt x="4144045" y="2298001"/>
                  </a:lnTo>
                  <a:lnTo>
                    <a:pt x="5385035" y="2298001"/>
                  </a:lnTo>
                  <a:lnTo>
                    <a:pt x="5390530" y="2310701"/>
                  </a:lnTo>
                  <a:close/>
                </a:path>
                <a:path w="6258559" h="7538084">
                  <a:moveTo>
                    <a:pt x="5400874" y="2323401"/>
                  </a:moveTo>
                  <a:lnTo>
                    <a:pt x="4122785" y="2323401"/>
                  </a:lnTo>
                  <a:lnTo>
                    <a:pt x="4127777" y="2310701"/>
                  </a:lnTo>
                  <a:lnTo>
                    <a:pt x="5395809" y="2310701"/>
                  </a:lnTo>
                  <a:lnTo>
                    <a:pt x="5400874" y="2323401"/>
                  </a:lnTo>
                  <a:close/>
                </a:path>
                <a:path w="6258559" h="7538084">
                  <a:moveTo>
                    <a:pt x="5414550" y="2336101"/>
                  </a:moveTo>
                  <a:lnTo>
                    <a:pt x="4109318" y="2336101"/>
                  </a:lnTo>
                  <a:lnTo>
                    <a:pt x="4113543" y="2323401"/>
                  </a:lnTo>
                  <a:lnTo>
                    <a:pt x="5410257" y="2323401"/>
                  </a:lnTo>
                  <a:lnTo>
                    <a:pt x="5414550" y="2336101"/>
                  </a:lnTo>
                  <a:close/>
                </a:path>
                <a:path w="6258559" h="7538084">
                  <a:moveTo>
                    <a:pt x="5422318" y="2348801"/>
                  </a:moveTo>
                  <a:lnTo>
                    <a:pt x="4101681" y="2348801"/>
                  </a:lnTo>
                  <a:lnTo>
                    <a:pt x="4105358" y="2336101"/>
                  </a:lnTo>
                  <a:lnTo>
                    <a:pt x="5418577" y="2336101"/>
                  </a:lnTo>
                  <a:lnTo>
                    <a:pt x="5422318" y="2348801"/>
                  </a:lnTo>
                  <a:close/>
                </a:path>
                <a:path w="6258559" h="7538084">
                  <a:moveTo>
                    <a:pt x="5428885" y="2361501"/>
                  </a:moveTo>
                  <a:lnTo>
                    <a:pt x="4095234" y="2361501"/>
                  </a:lnTo>
                  <a:lnTo>
                    <a:pt x="4098306" y="2348801"/>
                  </a:lnTo>
                  <a:lnTo>
                    <a:pt x="5425754" y="2348801"/>
                  </a:lnTo>
                  <a:lnTo>
                    <a:pt x="5428885" y="2361501"/>
                  </a:lnTo>
                  <a:close/>
                </a:path>
                <a:path w="6258559" h="7538084">
                  <a:moveTo>
                    <a:pt x="5434217" y="2374201"/>
                  </a:moveTo>
                  <a:lnTo>
                    <a:pt x="4090012" y="2374201"/>
                  </a:lnTo>
                  <a:lnTo>
                    <a:pt x="4092465" y="2361501"/>
                  </a:lnTo>
                  <a:lnTo>
                    <a:pt x="5431710" y="2361501"/>
                  </a:lnTo>
                  <a:lnTo>
                    <a:pt x="5434217" y="2374201"/>
                  </a:lnTo>
                  <a:close/>
                </a:path>
                <a:path w="6258559" h="7538084">
                  <a:moveTo>
                    <a:pt x="5438233" y="2386901"/>
                  </a:moveTo>
                  <a:lnTo>
                    <a:pt x="4086092" y="2386901"/>
                  </a:lnTo>
                  <a:lnTo>
                    <a:pt x="4087887" y="2374201"/>
                  </a:lnTo>
                  <a:lnTo>
                    <a:pt x="5436391" y="2374201"/>
                  </a:lnTo>
                  <a:lnTo>
                    <a:pt x="5438233" y="2386901"/>
                  </a:lnTo>
                  <a:close/>
                </a:path>
                <a:path w="6258559" h="7538084">
                  <a:moveTo>
                    <a:pt x="5440911" y="2399601"/>
                  </a:moveTo>
                  <a:lnTo>
                    <a:pt x="4083494" y="2399601"/>
                  </a:lnTo>
                  <a:lnTo>
                    <a:pt x="4084626" y="2386901"/>
                  </a:lnTo>
                  <a:lnTo>
                    <a:pt x="5439742" y="2386901"/>
                  </a:lnTo>
                  <a:lnTo>
                    <a:pt x="5440911" y="2399601"/>
                  </a:lnTo>
                  <a:close/>
                </a:path>
                <a:path w="6258559" h="7538084">
                  <a:moveTo>
                    <a:pt x="5442128" y="2425001"/>
                  </a:moveTo>
                  <a:lnTo>
                    <a:pt x="4082391" y="2425001"/>
                  </a:lnTo>
                  <a:lnTo>
                    <a:pt x="4082154" y="2412301"/>
                  </a:lnTo>
                  <a:lnTo>
                    <a:pt x="4082706" y="2399601"/>
                  </a:lnTo>
                  <a:lnTo>
                    <a:pt x="5441735" y="2399601"/>
                  </a:lnTo>
                  <a:lnTo>
                    <a:pt x="5442212" y="2412301"/>
                  </a:lnTo>
                  <a:lnTo>
                    <a:pt x="5442343" y="2412301"/>
                  </a:lnTo>
                  <a:lnTo>
                    <a:pt x="5442128" y="2425001"/>
                  </a:lnTo>
                  <a:close/>
                </a:path>
                <a:path w="6258559" h="7538084">
                  <a:moveTo>
                    <a:pt x="5440661" y="2437701"/>
                  </a:moveTo>
                  <a:lnTo>
                    <a:pt x="4083890" y="2437701"/>
                  </a:lnTo>
                  <a:lnTo>
                    <a:pt x="4082970" y="2425001"/>
                  </a:lnTo>
                  <a:lnTo>
                    <a:pt x="5441567" y="2425001"/>
                  </a:lnTo>
                  <a:lnTo>
                    <a:pt x="5440661" y="2437701"/>
                  </a:lnTo>
                  <a:close/>
                </a:path>
                <a:path w="6258559" h="7538084">
                  <a:moveTo>
                    <a:pt x="5437818" y="2450401"/>
                  </a:moveTo>
                  <a:lnTo>
                    <a:pt x="4086747" y="2450401"/>
                  </a:lnTo>
                  <a:lnTo>
                    <a:pt x="4085151" y="2437701"/>
                  </a:lnTo>
                  <a:lnTo>
                    <a:pt x="5439408" y="2437701"/>
                  </a:lnTo>
                  <a:lnTo>
                    <a:pt x="5437818" y="2450401"/>
                  </a:lnTo>
                  <a:close/>
                </a:path>
                <a:path w="6258559" h="7538084">
                  <a:moveTo>
                    <a:pt x="5433642" y="2463101"/>
                  </a:moveTo>
                  <a:lnTo>
                    <a:pt x="4090919" y="2463101"/>
                  </a:lnTo>
                  <a:lnTo>
                    <a:pt x="4088670" y="2450401"/>
                  </a:lnTo>
                  <a:lnTo>
                    <a:pt x="5435895" y="2450401"/>
                  </a:lnTo>
                  <a:lnTo>
                    <a:pt x="5433642" y="2463101"/>
                  </a:lnTo>
                  <a:close/>
                </a:path>
                <a:path w="6258559" h="7538084">
                  <a:moveTo>
                    <a:pt x="5428156" y="2475801"/>
                  </a:moveTo>
                  <a:lnTo>
                    <a:pt x="4096386" y="2475801"/>
                  </a:lnTo>
                  <a:lnTo>
                    <a:pt x="4093496" y="2463101"/>
                  </a:lnTo>
                  <a:lnTo>
                    <a:pt x="5431058" y="2463101"/>
                  </a:lnTo>
                  <a:lnTo>
                    <a:pt x="5428156" y="2475801"/>
                  </a:lnTo>
                  <a:close/>
                </a:path>
                <a:path w="6258559" h="7538084">
                  <a:moveTo>
                    <a:pt x="5421442" y="2488501"/>
                  </a:moveTo>
                  <a:lnTo>
                    <a:pt x="4103064" y="2488501"/>
                  </a:lnTo>
                  <a:lnTo>
                    <a:pt x="4099575" y="2475801"/>
                  </a:lnTo>
                  <a:lnTo>
                    <a:pt x="5424951" y="2475801"/>
                  </a:lnTo>
                  <a:lnTo>
                    <a:pt x="5421442" y="2488501"/>
                  </a:lnTo>
                  <a:close/>
                </a:path>
                <a:path w="6258559" h="7538084">
                  <a:moveTo>
                    <a:pt x="5413535" y="2501201"/>
                  </a:moveTo>
                  <a:lnTo>
                    <a:pt x="4110920" y="2501201"/>
                  </a:lnTo>
                  <a:lnTo>
                    <a:pt x="4106852" y="2488501"/>
                  </a:lnTo>
                  <a:lnTo>
                    <a:pt x="5417630" y="2488501"/>
                  </a:lnTo>
                  <a:lnTo>
                    <a:pt x="5413535" y="2501201"/>
                  </a:lnTo>
                  <a:close/>
                </a:path>
                <a:path w="6258559" h="7538084">
                  <a:moveTo>
                    <a:pt x="5404557" y="2513901"/>
                  </a:moveTo>
                  <a:lnTo>
                    <a:pt x="4119835" y="2513901"/>
                  </a:lnTo>
                  <a:lnTo>
                    <a:pt x="4115247" y="2501201"/>
                  </a:lnTo>
                  <a:lnTo>
                    <a:pt x="5409178" y="2501201"/>
                  </a:lnTo>
                  <a:lnTo>
                    <a:pt x="5404557" y="2513901"/>
                  </a:lnTo>
                  <a:close/>
                </a:path>
                <a:path w="6258559" h="7538084">
                  <a:moveTo>
                    <a:pt x="5389220" y="2526601"/>
                  </a:moveTo>
                  <a:lnTo>
                    <a:pt x="4135057" y="2526601"/>
                  </a:lnTo>
                  <a:lnTo>
                    <a:pt x="4129765" y="2513901"/>
                  </a:lnTo>
                  <a:lnTo>
                    <a:pt x="5394552" y="2513901"/>
                  </a:lnTo>
                  <a:lnTo>
                    <a:pt x="5389220" y="2526601"/>
                  </a:lnTo>
                  <a:close/>
                </a:path>
                <a:path w="6258559" h="7538084">
                  <a:moveTo>
                    <a:pt x="5371979" y="2539301"/>
                  </a:moveTo>
                  <a:lnTo>
                    <a:pt x="4152161" y="2539301"/>
                  </a:lnTo>
                  <a:lnTo>
                    <a:pt x="4146270" y="2526601"/>
                  </a:lnTo>
                  <a:lnTo>
                    <a:pt x="5377918" y="2526601"/>
                  </a:lnTo>
                  <a:lnTo>
                    <a:pt x="5371979" y="2539301"/>
                  </a:lnTo>
                  <a:close/>
                </a:path>
                <a:path w="6258559" h="7538084">
                  <a:moveTo>
                    <a:pt x="5340133" y="2552001"/>
                  </a:moveTo>
                  <a:lnTo>
                    <a:pt x="4183761" y="2552001"/>
                  </a:lnTo>
                  <a:lnTo>
                    <a:pt x="4177210" y="2539301"/>
                  </a:lnTo>
                  <a:lnTo>
                    <a:pt x="5346734" y="2539301"/>
                  </a:lnTo>
                  <a:lnTo>
                    <a:pt x="5340133" y="2552001"/>
                  </a:lnTo>
                  <a:close/>
                </a:path>
                <a:path w="6258559" h="7538084">
                  <a:moveTo>
                    <a:pt x="4628440" y="5777801"/>
                  </a:moveTo>
                  <a:lnTo>
                    <a:pt x="4350198" y="5777801"/>
                  </a:lnTo>
                  <a:lnTo>
                    <a:pt x="4350198" y="2552001"/>
                  </a:lnTo>
                  <a:lnTo>
                    <a:pt x="4628440" y="2552001"/>
                  </a:lnTo>
                  <a:lnTo>
                    <a:pt x="4628440" y="5777801"/>
                  </a:lnTo>
                  <a:close/>
                </a:path>
                <a:path w="6258559" h="7538084">
                  <a:moveTo>
                    <a:pt x="5172437" y="5777801"/>
                  </a:moveTo>
                  <a:lnTo>
                    <a:pt x="4895072" y="5777801"/>
                  </a:lnTo>
                  <a:lnTo>
                    <a:pt x="4895072" y="2552001"/>
                  </a:lnTo>
                  <a:lnTo>
                    <a:pt x="5172437" y="2552001"/>
                  </a:lnTo>
                  <a:lnTo>
                    <a:pt x="5172437" y="5777801"/>
                  </a:lnTo>
                  <a:close/>
                </a:path>
                <a:path w="6258559" h="7538084">
                  <a:moveTo>
                    <a:pt x="5342258" y="5790501"/>
                  </a:moveTo>
                  <a:lnTo>
                    <a:pt x="4182008" y="5790501"/>
                  </a:lnTo>
                  <a:lnTo>
                    <a:pt x="4188527" y="5777801"/>
                  </a:lnTo>
                  <a:lnTo>
                    <a:pt x="5335684" y="5777801"/>
                  </a:lnTo>
                  <a:lnTo>
                    <a:pt x="5342258" y="5790501"/>
                  </a:lnTo>
                  <a:close/>
                </a:path>
                <a:path w="6258559" h="7538084">
                  <a:moveTo>
                    <a:pt x="5373491" y="5803201"/>
                  </a:moveTo>
                  <a:lnTo>
                    <a:pt x="4151000" y="5803201"/>
                  </a:lnTo>
                  <a:lnTo>
                    <a:pt x="4156928" y="5790501"/>
                  </a:lnTo>
                  <a:lnTo>
                    <a:pt x="5367525" y="5790501"/>
                  </a:lnTo>
                  <a:lnTo>
                    <a:pt x="5373491" y="5803201"/>
                  </a:lnTo>
                  <a:close/>
                </a:path>
                <a:path w="6258559" h="7538084">
                  <a:moveTo>
                    <a:pt x="5390353" y="5815901"/>
                  </a:moveTo>
                  <a:lnTo>
                    <a:pt x="4129030" y="5815901"/>
                  </a:lnTo>
                  <a:lnTo>
                    <a:pt x="4134222" y="5803201"/>
                  </a:lnTo>
                  <a:lnTo>
                    <a:pt x="5384933" y="5803201"/>
                  </a:lnTo>
                  <a:lnTo>
                    <a:pt x="5390353" y="5815901"/>
                  </a:lnTo>
                  <a:close/>
                </a:path>
                <a:path w="6258559" h="7538084">
                  <a:moveTo>
                    <a:pt x="5405328" y="5828601"/>
                  </a:moveTo>
                  <a:lnTo>
                    <a:pt x="4119286" y="5828601"/>
                  </a:lnTo>
                  <a:lnTo>
                    <a:pt x="4124043" y="5815901"/>
                  </a:lnTo>
                  <a:lnTo>
                    <a:pt x="5400563" y="5815901"/>
                  </a:lnTo>
                  <a:lnTo>
                    <a:pt x="5405328" y="5828601"/>
                  </a:lnTo>
                  <a:close/>
                </a:path>
                <a:path w="6258559" h="7538084">
                  <a:moveTo>
                    <a:pt x="5418071" y="5841301"/>
                  </a:moveTo>
                  <a:lnTo>
                    <a:pt x="4106532" y="5841301"/>
                  </a:lnTo>
                  <a:lnTo>
                    <a:pt x="4110530" y="5828601"/>
                  </a:lnTo>
                  <a:lnTo>
                    <a:pt x="5414082" y="5828601"/>
                  </a:lnTo>
                  <a:lnTo>
                    <a:pt x="5418071" y="5841301"/>
                  </a:lnTo>
                  <a:close/>
                </a:path>
                <a:path w="6258559" h="7538084">
                  <a:moveTo>
                    <a:pt x="5425196" y="5854001"/>
                  </a:moveTo>
                  <a:lnTo>
                    <a:pt x="4099371" y="5854001"/>
                  </a:lnTo>
                  <a:lnTo>
                    <a:pt x="4102806" y="5841301"/>
                  </a:lnTo>
                  <a:lnTo>
                    <a:pt x="5421782" y="5841301"/>
                  </a:lnTo>
                  <a:lnTo>
                    <a:pt x="5425196" y="5854001"/>
                  </a:lnTo>
                  <a:close/>
                </a:path>
                <a:path w="6258559" h="7538084">
                  <a:moveTo>
                    <a:pt x="5431133" y="5866701"/>
                  </a:moveTo>
                  <a:lnTo>
                    <a:pt x="4093376" y="5866701"/>
                  </a:lnTo>
                  <a:lnTo>
                    <a:pt x="4096228" y="5854001"/>
                  </a:lnTo>
                  <a:lnTo>
                    <a:pt x="5428313" y="5854001"/>
                  </a:lnTo>
                  <a:lnTo>
                    <a:pt x="5431133" y="5866701"/>
                  </a:lnTo>
                  <a:close/>
                </a:path>
                <a:path w="6258559" h="7538084">
                  <a:moveTo>
                    <a:pt x="5435827" y="5879401"/>
                  </a:moveTo>
                  <a:lnTo>
                    <a:pt x="4088598" y="5879401"/>
                  </a:lnTo>
                  <a:lnTo>
                    <a:pt x="4090828" y="5866701"/>
                  </a:lnTo>
                  <a:lnTo>
                    <a:pt x="5433642" y="5866701"/>
                  </a:lnTo>
                  <a:lnTo>
                    <a:pt x="5435827" y="5879401"/>
                  </a:lnTo>
                  <a:close/>
                </a:path>
                <a:path w="6258559" h="7538084">
                  <a:moveTo>
                    <a:pt x="5439227" y="5892101"/>
                  </a:moveTo>
                  <a:lnTo>
                    <a:pt x="4085091" y="5892101"/>
                  </a:lnTo>
                  <a:lnTo>
                    <a:pt x="4086686" y="5879401"/>
                  </a:lnTo>
                  <a:lnTo>
                    <a:pt x="5437689" y="5879401"/>
                  </a:lnTo>
                  <a:lnTo>
                    <a:pt x="5439227" y="5892101"/>
                  </a:lnTo>
                  <a:close/>
                </a:path>
                <a:path w="6258559" h="7538084">
                  <a:moveTo>
                    <a:pt x="5441305" y="5904801"/>
                  </a:moveTo>
                  <a:lnTo>
                    <a:pt x="4082884" y="5904801"/>
                  </a:lnTo>
                  <a:lnTo>
                    <a:pt x="4083822" y="5892101"/>
                  </a:lnTo>
                  <a:lnTo>
                    <a:pt x="5440435" y="5892101"/>
                  </a:lnTo>
                  <a:lnTo>
                    <a:pt x="5441305" y="5904801"/>
                  </a:lnTo>
                  <a:close/>
                </a:path>
                <a:path w="6258559" h="7538084">
                  <a:moveTo>
                    <a:pt x="5441412" y="5930201"/>
                  </a:moveTo>
                  <a:lnTo>
                    <a:pt x="4082198" y="5930201"/>
                  </a:lnTo>
                  <a:lnTo>
                    <a:pt x="4081925" y="5917501"/>
                  </a:lnTo>
                  <a:lnTo>
                    <a:pt x="4082278" y="5904801"/>
                  </a:lnTo>
                  <a:lnTo>
                    <a:pt x="5441838" y="5904801"/>
                  </a:lnTo>
                  <a:lnTo>
                    <a:pt x="5442033" y="5917501"/>
                  </a:lnTo>
                  <a:lnTo>
                    <a:pt x="5441891" y="5917501"/>
                  </a:lnTo>
                  <a:lnTo>
                    <a:pt x="5441412" y="5930201"/>
                  </a:lnTo>
                  <a:close/>
                </a:path>
                <a:path w="6258559" h="7538084">
                  <a:moveTo>
                    <a:pt x="5437954" y="5955601"/>
                  </a:moveTo>
                  <a:lnTo>
                    <a:pt x="4086782" y="5955601"/>
                  </a:lnTo>
                  <a:lnTo>
                    <a:pt x="4085120" y="5942901"/>
                  </a:lnTo>
                  <a:lnTo>
                    <a:pt x="4083799" y="5942901"/>
                  </a:lnTo>
                  <a:lnTo>
                    <a:pt x="4082823" y="5930201"/>
                  </a:lnTo>
                  <a:lnTo>
                    <a:pt x="5440595" y="5930201"/>
                  </a:lnTo>
                  <a:lnTo>
                    <a:pt x="5439440" y="5942901"/>
                  </a:lnTo>
                  <a:lnTo>
                    <a:pt x="5437954" y="5955601"/>
                  </a:lnTo>
                  <a:close/>
                </a:path>
                <a:path w="6258559" h="7538084">
                  <a:moveTo>
                    <a:pt x="5434009" y="5968301"/>
                  </a:moveTo>
                  <a:lnTo>
                    <a:pt x="4091124" y="5968301"/>
                  </a:lnTo>
                  <a:lnTo>
                    <a:pt x="4088783" y="5955601"/>
                  </a:lnTo>
                  <a:lnTo>
                    <a:pt x="5436144" y="5955601"/>
                  </a:lnTo>
                  <a:lnTo>
                    <a:pt x="5434009" y="5968301"/>
                  </a:lnTo>
                  <a:close/>
                </a:path>
                <a:path w="6258559" h="7538084">
                  <a:moveTo>
                    <a:pt x="5428779" y="5981001"/>
                  </a:moveTo>
                  <a:lnTo>
                    <a:pt x="4096772" y="5981001"/>
                  </a:lnTo>
                  <a:lnTo>
                    <a:pt x="4093792" y="5968301"/>
                  </a:lnTo>
                  <a:lnTo>
                    <a:pt x="5431550" y="5968301"/>
                  </a:lnTo>
                  <a:lnTo>
                    <a:pt x="5428779" y="5981001"/>
                  </a:lnTo>
                  <a:close/>
                </a:path>
                <a:path w="6258559" h="7538084">
                  <a:moveTo>
                    <a:pt x="5418677" y="5993701"/>
                  </a:moveTo>
                  <a:lnTo>
                    <a:pt x="4103674" y="5993701"/>
                  </a:lnTo>
                  <a:lnTo>
                    <a:pt x="4100067" y="5981001"/>
                  </a:lnTo>
                  <a:lnTo>
                    <a:pt x="5422343" y="5981001"/>
                  </a:lnTo>
                  <a:lnTo>
                    <a:pt x="5418677" y="5993701"/>
                  </a:lnTo>
                  <a:close/>
                </a:path>
                <a:path w="6258559" h="7538084">
                  <a:moveTo>
                    <a:pt x="5410525" y="6006401"/>
                  </a:moveTo>
                  <a:lnTo>
                    <a:pt x="4111750" y="6006401"/>
                  </a:lnTo>
                  <a:lnTo>
                    <a:pt x="4107575" y="5993701"/>
                  </a:lnTo>
                  <a:lnTo>
                    <a:pt x="5414731" y="5993701"/>
                  </a:lnTo>
                  <a:lnTo>
                    <a:pt x="5410525" y="6006401"/>
                  </a:lnTo>
                  <a:close/>
                </a:path>
                <a:path w="6258559" h="7538084">
                  <a:moveTo>
                    <a:pt x="5401332" y="6019101"/>
                  </a:moveTo>
                  <a:lnTo>
                    <a:pt x="4120922" y="6019101"/>
                  </a:lnTo>
                  <a:lnTo>
                    <a:pt x="4116199" y="6006401"/>
                  </a:lnTo>
                  <a:lnTo>
                    <a:pt x="5406059" y="6006401"/>
                  </a:lnTo>
                  <a:lnTo>
                    <a:pt x="5401332" y="6019101"/>
                  </a:lnTo>
                  <a:close/>
                </a:path>
                <a:path w="6258559" h="7538084">
                  <a:moveTo>
                    <a:pt x="5385805" y="6031801"/>
                  </a:moveTo>
                  <a:lnTo>
                    <a:pt x="4136504" y="6031801"/>
                  </a:lnTo>
                  <a:lnTo>
                    <a:pt x="4131087" y="6019101"/>
                  </a:lnTo>
                  <a:lnTo>
                    <a:pt x="5391193" y="6019101"/>
                  </a:lnTo>
                  <a:lnTo>
                    <a:pt x="5385805" y="6031801"/>
                  </a:lnTo>
                  <a:close/>
                </a:path>
                <a:path w="6258559" h="7538084">
                  <a:moveTo>
                    <a:pt x="5362386" y="6044501"/>
                  </a:moveTo>
                  <a:lnTo>
                    <a:pt x="4160130" y="6044501"/>
                  </a:lnTo>
                  <a:lnTo>
                    <a:pt x="4153972" y="6031801"/>
                  </a:lnTo>
                  <a:lnTo>
                    <a:pt x="5368481" y="6031801"/>
                  </a:lnTo>
                  <a:lnTo>
                    <a:pt x="5362386" y="6044501"/>
                  </a:lnTo>
                  <a:close/>
                </a:path>
                <a:path w="6258559" h="7538084">
                  <a:moveTo>
                    <a:pt x="5323365" y="6057201"/>
                  </a:moveTo>
                  <a:lnTo>
                    <a:pt x="4199617" y="6057201"/>
                  </a:lnTo>
                  <a:lnTo>
                    <a:pt x="4192821" y="6044501"/>
                  </a:lnTo>
                  <a:lnTo>
                    <a:pt x="5330078" y="6044501"/>
                  </a:lnTo>
                  <a:lnTo>
                    <a:pt x="5323365" y="6057201"/>
                  </a:lnTo>
                  <a:close/>
                </a:path>
                <a:path w="6258559" h="7538084">
                  <a:moveTo>
                    <a:pt x="2124044" y="2310664"/>
                  </a:moveTo>
                  <a:lnTo>
                    <a:pt x="871584" y="2310664"/>
                  </a:lnTo>
                  <a:lnTo>
                    <a:pt x="891870" y="2297964"/>
                  </a:lnTo>
                  <a:lnTo>
                    <a:pt x="913120" y="2285264"/>
                  </a:lnTo>
                  <a:lnTo>
                    <a:pt x="2094332" y="2285264"/>
                  </a:lnTo>
                  <a:lnTo>
                    <a:pt x="2100606" y="2297964"/>
                  </a:lnTo>
                  <a:lnTo>
                    <a:pt x="2118476" y="2297964"/>
                  </a:lnTo>
                  <a:lnTo>
                    <a:pt x="2124044" y="2310664"/>
                  </a:lnTo>
                  <a:close/>
                </a:path>
                <a:path w="6258559" h="7538084">
                  <a:moveTo>
                    <a:pt x="2148432" y="2336064"/>
                  </a:moveTo>
                  <a:lnTo>
                    <a:pt x="846299" y="2336064"/>
                  </a:lnTo>
                  <a:lnTo>
                    <a:pt x="850820" y="2323364"/>
                  </a:lnTo>
                  <a:lnTo>
                    <a:pt x="860681" y="2310664"/>
                  </a:lnTo>
                  <a:lnTo>
                    <a:pt x="2134536" y="2310664"/>
                  </a:lnTo>
                  <a:lnTo>
                    <a:pt x="2139434" y="2323364"/>
                  </a:lnTo>
                  <a:lnTo>
                    <a:pt x="2144066" y="2323364"/>
                  </a:lnTo>
                  <a:lnTo>
                    <a:pt x="2148432" y="2336064"/>
                  </a:lnTo>
                  <a:close/>
                </a:path>
                <a:path w="6258559" h="7538084">
                  <a:moveTo>
                    <a:pt x="2165941" y="2361464"/>
                  </a:moveTo>
                  <a:lnTo>
                    <a:pt x="828056" y="2361464"/>
                  </a:lnTo>
                  <a:lnTo>
                    <a:pt x="834429" y="2348764"/>
                  </a:lnTo>
                  <a:lnTo>
                    <a:pt x="838078" y="2336064"/>
                  </a:lnTo>
                  <a:lnTo>
                    <a:pt x="2152531" y="2336064"/>
                  </a:lnTo>
                  <a:lnTo>
                    <a:pt x="2156344" y="2348764"/>
                  </a:lnTo>
                  <a:lnTo>
                    <a:pt x="2163049" y="2348764"/>
                  </a:lnTo>
                  <a:lnTo>
                    <a:pt x="2165941" y="2361464"/>
                  </a:lnTo>
                  <a:close/>
                </a:path>
                <a:path w="6258559" h="7538084">
                  <a:moveTo>
                    <a:pt x="2176835" y="2424964"/>
                  </a:moveTo>
                  <a:lnTo>
                    <a:pt x="816472" y="2424964"/>
                  </a:lnTo>
                  <a:lnTo>
                    <a:pt x="816537" y="2412264"/>
                  </a:lnTo>
                  <a:lnTo>
                    <a:pt x="817114" y="2399564"/>
                  </a:lnTo>
                  <a:lnTo>
                    <a:pt x="819357" y="2386864"/>
                  </a:lnTo>
                  <a:lnTo>
                    <a:pt x="821009" y="2374164"/>
                  </a:lnTo>
                  <a:lnTo>
                    <a:pt x="825372" y="2361464"/>
                  </a:lnTo>
                  <a:lnTo>
                    <a:pt x="2168512" y="2361464"/>
                  </a:lnTo>
                  <a:lnTo>
                    <a:pt x="2170747" y="2374164"/>
                  </a:lnTo>
                  <a:lnTo>
                    <a:pt x="2172648" y="2386864"/>
                  </a:lnTo>
                  <a:lnTo>
                    <a:pt x="2174213" y="2386864"/>
                  </a:lnTo>
                  <a:lnTo>
                    <a:pt x="2175437" y="2399564"/>
                  </a:lnTo>
                  <a:lnTo>
                    <a:pt x="2176310" y="2399564"/>
                  </a:lnTo>
                  <a:lnTo>
                    <a:pt x="2176835" y="2412264"/>
                  </a:lnTo>
                  <a:lnTo>
                    <a:pt x="2177009" y="2412264"/>
                  </a:lnTo>
                  <a:lnTo>
                    <a:pt x="2176835" y="2424964"/>
                  </a:lnTo>
                  <a:close/>
                </a:path>
                <a:path w="6258559" h="7538084">
                  <a:moveTo>
                    <a:pt x="2172648" y="2450364"/>
                  </a:moveTo>
                  <a:lnTo>
                    <a:pt x="820685" y="2450364"/>
                  </a:lnTo>
                  <a:lnTo>
                    <a:pt x="819097" y="2437664"/>
                  </a:lnTo>
                  <a:lnTo>
                    <a:pt x="816983" y="2424964"/>
                  </a:lnTo>
                  <a:lnTo>
                    <a:pt x="2176310" y="2424964"/>
                  </a:lnTo>
                  <a:lnTo>
                    <a:pt x="2175437" y="2437664"/>
                  </a:lnTo>
                  <a:lnTo>
                    <a:pt x="2174213" y="2437664"/>
                  </a:lnTo>
                  <a:lnTo>
                    <a:pt x="2172648" y="2450364"/>
                  </a:lnTo>
                  <a:close/>
                </a:path>
                <a:path w="6258559" h="7538084">
                  <a:moveTo>
                    <a:pt x="2156344" y="2488464"/>
                  </a:moveTo>
                  <a:lnTo>
                    <a:pt x="835068" y="2488464"/>
                  </a:lnTo>
                  <a:lnTo>
                    <a:pt x="830239" y="2475764"/>
                  </a:lnTo>
                  <a:lnTo>
                    <a:pt x="826151" y="2463064"/>
                  </a:lnTo>
                  <a:lnTo>
                    <a:pt x="822804" y="2450364"/>
                  </a:lnTo>
                  <a:lnTo>
                    <a:pt x="2170747" y="2450364"/>
                  </a:lnTo>
                  <a:lnTo>
                    <a:pt x="2168512" y="2463064"/>
                  </a:lnTo>
                  <a:lnTo>
                    <a:pt x="2165941" y="2463064"/>
                  </a:lnTo>
                  <a:lnTo>
                    <a:pt x="2163049" y="2475764"/>
                  </a:lnTo>
                  <a:lnTo>
                    <a:pt x="2159850" y="2475764"/>
                  </a:lnTo>
                  <a:lnTo>
                    <a:pt x="2156344" y="2488464"/>
                  </a:lnTo>
                  <a:close/>
                </a:path>
                <a:path w="6258559" h="7538084">
                  <a:moveTo>
                    <a:pt x="2139434" y="2513864"/>
                  </a:moveTo>
                  <a:lnTo>
                    <a:pt x="853714" y="2513864"/>
                  </a:lnTo>
                  <a:lnTo>
                    <a:pt x="846877" y="2501164"/>
                  </a:lnTo>
                  <a:lnTo>
                    <a:pt x="840638" y="2488464"/>
                  </a:lnTo>
                  <a:lnTo>
                    <a:pt x="2152531" y="2488464"/>
                  </a:lnTo>
                  <a:lnTo>
                    <a:pt x="2148432" y="2501164"/>
                  </a:lnTo>
                  <a:lnTo>
                    <a:pt x="2144066" y="2501164"/>
                  </a:lnTo>
                  <a:lnTo>
                    <a:pt x="2139434" y="2513864"/>
                  </a:lnTo>
                  <a:close/>
                </a:path>
                <a:path w="6258559" h="7538084">
                  <a:moveTo>
                    <a:pt x="2124044" y="2526564"/>
                  </a:moveTo>
                  <a:lnTo>
                    <a:pt x="869181" y="2526564"/>
                  </a:lnTo>
                  <a:lnTo>
                    <a:pt x="861149" y="2513864"/>
                  </a:lnTo>
                  <a:lnTo>
                    <a:pt x="2129397" y="2513864"/>
                  </a:lnTo>
                  <a:lnTo>
                    <a:pt x="2124044" y="2526564"/>
                  </a:lnTo>
                  <a:close/>
                </a:path>
                <a:path w="6258559" h="7538084">
                  <a:moveTo>
                    <a:pt x="2106727" y="2539264"/>
                  </a:moveTo>
                  <a:lnTo>
                    <a:pt x="886636" y="2539264"/>
                  </a:lnTo>
                  <a:lnTo>
                    <a:pt x="877710" y="2526564"/>
                  </a:lnTo>
                  <a:lnTo>
                    <a:pt x="2112694" y="2526564"/>
                  </a:lnTo>
                  <a:lnTo>
                    <a:pt x="2106727" y="2539264"/>
                  </a:lnTo>
                  <a:close/>
                </a:path>
                <a:path w="6258559" h="7538084">
                  <a:moveTo>
                    <a:pt x="2074716" y="2551964"/>
                  </a:moveTo>
                  <a:lnTo>
                    <a:pt x="925829" y="2551964"/>
                  </a:lnTo>
                  <a:lnTo>
                    <a:pt x="915675" y="2539264"/>
                  </a:lnTo>
                  <a:lnTo>
                    <a:pt x="2081353" y="2539264"/>
                  </a:lnTo>
                  <a:lnTo>
                    <a:pt x="2074716" y="2551964"/>
                  </a:lnTo>
                  <a:close/>
                </a:path>
                <a:path w="6258559" h="7538084">
                  <a:moveTo>
                    <a:pt x="1363971" y="5777764"/>
                  </a:moveTo>
                  <a:lnTo>
                    <a:pt x="1086802" y="5777764"/>
                  </a:lnTo>
                  <a:lnTo>
                    <a:pt x="1086802" y="2551964"/>
                  </a:lnTo>
                  <a:lnTo>
                    <a:pt x="1363971" y="2551964"/>
                  </a:lnTo>
                  <a:lnTo>
                    <a:pt x="1363971" y="5777764"/>
                  </a:lnTo>
                  <a:close/>
                </a:path>
                <a:path w="6258559" h="7538084">
                  <a:moveTo>
                    <a:pt x="1908748" y="5777764"/>
                  </a:moveTo>
                  <a:lnTo>
                    <a:pt x="1629531" y="5777764"/>
                  </a:lnTo>
                  <a:lnTo>
                    <a:pt x="1629531" y="2551964"/>
                  </a:lnTo>
                  <a:lnTo>
                    <a:pt x="1908748" y="2551964"/>
                  </a:lnTo>
                  <a:lnTo>
                    <a:pt x="1908748" y="5777764"/>
                  </a:lnTo>
                  <a:close/>
                </a:path>
                <a:path w="6258559" h="7538084">
                  <a:moveTo>
                    <a:pt x="2078200" y="5790464"/>
                  </a:moveTo>
                  <a:lnTo>
                    <a:pt x="916559" y="5790464"/>
                  </a:lnTo>
                  <a:lnTo>
                    <a:pt x="923405" y="5777764"/>
                  </a:lnTo>
                  <a:lnTo>
                    <a:pt x="2071362" y="5777764"/>
                  </a:lnTo>
                  <a:lnTo>
                    <a:pt x="2078200" y="5790464"/>
                  </a:lnTo>
                  <a:close/>
                </a:path>
                <a:path w="6258559" h="7538084">
                  <a:moveTo>
                    <a:pt x="2110609" y="5803164"/>
                  </a:moveTo>
                  <a:lnTo>
                    <a:pt x="884079" y="5803164"/>
                  </a:lnTo>
                  <a:lnTo>
                    <a:pt x="890282" y="5790464"/>
                  </a:lnTo>
                  <a:lnTo>
                    <a:pt x="2104425" y="5790464"/>
                  </a:lnTo>
                  <a:lnTo>
                    <a:pt x="2110609" y="5803164"/>
                  </a:lnTo>
                  <a:close/>
                </a:path>
                <a:path w="6258559" h="7538084">
                  <a:moveTo>
                    <a:pt x="2127955" y="5815864"/>
                  </a:moveTo>
                  <a:lnTo>
                    <a:pt x="866669" y="5815864"/>
                  </a:lnTo>
                  <a:lnTo>
                    <a:pt x="872257" y="5803164"/>
                  </a:lnTo>
                  <a:lnTo>
                    <a:pt x="2122391" y="5803164"/>
                  </a:lnTo>
                  <a:lnTo>
                    <a:pt x="2127955" y="5815864"/>
                  </a:lnTo>
                  <a:close/>
                </a:path>
                <a:path w="6258559" h="7538084">
                  <a:moveTo>
                    <a:pt x="2143231" y="5828564"/>
                  </a:moveTo>
                  <a:lnTo>
                    <a:pt x="851311" y="5828564"/>
                  </a:lnTo>
                  <a:lnTo>
                    <a:pt x="856168" y="5815864"/>
                  </a:lnTo>
                  <a:lnTo>
                    <a:pt x="2138403" y="5815864"/>
                  </a:lnTo>
                  <a:lnTo>
                    <a:pt x="2143231" y="5828564"/>
                  </a:lnTo>
                  <a:close/>
                </a:path>
                <a:path w="6258559" h="7538084">
                  <a:moveTo>
                    <a:pt x="2152067" y="5841264"/>
                  </a:moveTo>
                  <a:lnTo>
                    <a:pt x="842413" y="5841264"/>
                  </a:lnTo>
                  <a:lnTo>
                    <a:pt x="846726" y="5828564"/>
                  </a:lnTo>
                  <a:lnTo>
                    <a:pt x="2147786" y="5828564"/>
                  </a:lnTo>
                  <a:lnTo>
                    <a:pt x="2152067" y="5841264"/>
                  </a:lnTo>
                  <a:close/>
                </a:path>
                <a:path w="6258559" h="7538084">
                  <a:moveTo>
                    <a:pt x="2159722" y="5853964"/>
                  </a:moveTo>
                  <a:lnTo>
                    <a:pt x="834691" y="5853964"/>
                  </a:lnTo>
                  <a:lnTo>
                    <a:pt x="838393" y="5841264"/>
                  </a:lnTo>
                  <a:lnTo>
                    <a:pt x="2156053" y="5841264"/>
                  </a:lnTo>
                  <a:lnTo>
                    <a:pt x="2159722" y="5853964"/>
                  </a:lnTo>
                  <a:close/>
                </a:path>
                <a:path w="6258559" h="7538084">
                  <a:moveTo>
                    <a:pt x="2166106" y="5866664"/>
                  </a:moveTo>
                  <a:lnTo>
                    <a:pt x="828234" y="5866664"/>
                  </a:lnTo>
                  <a:lnTo>
                    <a:pt x="831304" y="5853964"/>
                  </a:lnTo>
                  <a:lnTo>
                    <a:pt x="2163072" y="5853964"/>
                  </a:lnTo>
                  <a:lnTo>
                    <a:pt x="2166106" y="5866664"/>
                  </a:lnTo>
                  <a:close/>
                </a:path>
                <a:path w="6258559" h="7538084">
                  <a:moveTo>
                    <a:pt x="2171158" y="5879364"/>
                  </a:moveTo>
                  <a:lnTo>
                    <a:pt x="823104" y="5879364"/>
                  </a:lnTo>
                  <a:lnTo>
                    <a:pt x="825495" y="5866664"/>
                  </a:lnTo>
                  <a:lnTo>
                    <a:pt x="2168806" y="5866664"/>
                  </a:lnTo>
                  <a:lnTo>
                    <a:pt x="2171158" y="5879364"/>
                  </a:lnTo>
                  <a:close/>
                </a:path>
                <a:path w="6258559" h="7538084">
                  <a:moveTo>
                    <a:pt x="2174818" y="5892064"/>
                  </a:moveTo>
                  <a:lnTo>
                    <a:pt x="819363" y="5892064"/>
                  </a:lnTo>
                  <a:lnTo>
                    <a:pt x="821060" y="5879364"/>
                  </a:lnTo>
                  <a:lnTo>
                    <a:pt x="2173162" y="5879364"/>
                  </a:lnTo>
                  <a:lnTo>
                    <a:pt x="2174818" y="5892064"/>
                  </a:lnTo>
                  <a:close/>
                </a:path>
                <a:path w="6258559" h="7538084">
                  <a:moveTo>
                    <a:pt x="2177052" y="5904764"/>
                  </a:moveTo>
                  <a:lnTo>
                    <a:pt x="817045" y="5904764"/>
                  </a:lnTo>
                  <a:lnTo>
                    <a:pt x="818022" y="5892064"/>
                  </a:lnTo>
                  <a:lnTo>
                    <a:pt x="2176117" y="5892064"/>
                  </a:lnTo>
                  <a:lnTo>
                    <a:pt x="2177052" y="5904764"/>
                  </a:lnTo>
                  <a:close/>
                </a:path>
                <a:path w="6258559" h="7538084">
                  <a:moveTo>
                    <a:pt x="2176268" y="5942864"/>
                  </a:moveTo>
                  <a:lnTo>
                    <a:pt x="817614" y="5942864"/>
                  </a:lnTo>
                  <a:lnTo>
                    <a:pt x="816772" y="5930164"/>
                  </a:lnTo>
                  <a:lnTo>
                    <a:pt x="816294" y="5917464"/>
                  </a:lnTo>
                  <a:lnTo>
                    <a:pt x="816431" y="5904764"/>
                  </a:lnTo>
                  <a:lnTo>
                    <a:pt x="2177624" y="5904764"/>
                  </a:lnTo>
                  <a:lnTo>
                    <a:pt x="2177831" y="5917464"/>
                  </a:lnTo>
                  <a:lnTo>
                    <a:pt x="2177675" y="5917464"/>
                  </a:lnTo>
                  <a:lnTo>
                    <a:pt x="2177153" y="5930164"/>
                  </a:lnTo>
                  <a:lnTo>
                    <a:pt x="2176268" y="5942864"/>
                  </a:lnTo>
                  <a:close/>
                </a:path>
                <a:path w="6258559" h="7538084">
                  <a:moveTo>
                    <a:pt x="2173412" y="5955564"/>
                  </a:moveTo>
                  <a:lnTo>
                    <a:pt x="820384" y="5955564"/>
                  </a:lnTo>
                  <a:lnTo>
                    <a:pt x="818820" y="5942864"/>
                  </a:lnTo>
                  <a:lnTo>
                    <a:pt x="2175019" y="5942864"/>
                  </a:lnTo>
                  <a:lnTo>
                    <a:pt x="2173412" y="5955564"/>
                  </a:lnTo>
                  <a:close/>
                </a:path>
                <a:path w="6258559" h="7538084">
                  <a:moveTo>
                    <a:pt x="2169153" y="5968264"/>
                  </a:moveTo>
                  <a:lnTo>
                    <a:pt x="824559" y="5968264"/>
                  </a:lnTo>
                  <a:lnTo>
                    <a:pt x="822297" y="5955564"/>
                  </a:lnTo>
                  <a:lnTo>
                    <a:pt x="2171457" y="5955564"/>
                  </a:lnTo>
                  <a:lnTo>
                    <a:pt x="2169153" y="5968264"/>
                  </a:lnTo>
                  <a:close/>
                </a:path>
                <a:path w="6258559" h="7538084">
                  <a:moveTo>
                    <a:pt x="2163512" y="5980964"/>
                  </a:moveTo>
                  <a:lnTo>
                    <a:pt x="830117" y="5980964"/>
                  </a:lnTo>
                  <a:lnTo>
                    <a:pt x="827171" y="5968264"/>
                  </a:lnTo>
                  <a:lnTo>
                    <a:pt x="2166499" y="5968264"/>
                  </a:lnTo>
                  <a:lnTo>
                    <a:pt x="2163512" y="5980964"/>
                  </a:lnTo>
                  <a:close/>
                </a:path>
                <a:path w="6258559" h="7538084">
                  <a:moveTo>
                    <a:pt x="2156581" y="5993664"/>
                  </a:moveTo>
                  <a:lnTo>
                    <a:pt x="836970" y="5993664"/>
                  </a:lnTo>
                  <a:lnTo>
                    <a:pt x="833384" y="5980964"/>
                  </a:lnTo>
                  <a:lnTo>
                    <a:pt x="2160206" y="5980964"/>
                  </a:lnTo>
                  <a:lnTo>
                    <a:pt x="2156581" y="5993664"/>
                  </a:lnTo>
                  <a:close/>
                </a:path>
                <a:path w="6258559" h="7538084">
                  <a:moveTo>
                    <a:pt x="2148396" y="6006364"/>
                  </a:moveTo>
                  <a:lnTo>
                    <a:pt x="845080" y="6006364"/>
                  </a:lnTo>
                  <a:lnTo>
                    <a:pt x="840876" y="5993664"/>
                  </a:lnTo>
                  <a:lnTo>
                    <a:pt x="2152637" y="5993664"/>
                  </a:lnTo>
                  <a:lnTo>
                    <a:pt x="2148396" y="6006364"/>
                  </a:lnTo>
                  <a:close/>
                </a:path>
                <a:path w="6258559" h="7538084">
                  <a:moveTo>
                    <a:pt x="2134023" y="6019064"/>
                  </a:moveTo>
                  <a:lnTo>
                    <a:pt x="859350" y="6019064"/>
                  </a:lnTo>
                  <a:lnTo>
                    <a:pt x="854317" y="6006364"/>
                  </a:lnTo>
                  <a:lnTo>
                    <a:pt x="2139089" y="6006364"/>
                  </a:lnTo>
                  <a:lnTo>
                    <a:pt x="2134023" y="6019064"/>
                  </a:lnTo>
                  <a:close/>
                </a:path>
                <a:path w="6258559" h="7538084">
                  <a:moveTo>
                    <a:pt x="2123176" y="6031764"/>
                  </a:moveTo>
                  <a:lnTo>
                    <a:pt x="870136" y="6031764"/>
                  </a:lnTo>
                  <a:lnTo>
                    <a:pt x="864633" y="6019064"/>
                  </a:lnTo>
                  <a:lnTo>
                    <a:pt x="2128709" y="6019064"/>
                  </a:lnTo>
                  <a:lnTo>
                    <a:pt x="2123176" y="6031764"/>
                  </a:lnTo>
                  <a:close/>
                </a:path>
                <a:path w="6258559" h="7538084">
                  <a:moveTo>
                    <a:pt x="2098978" y="6044464"/>
                  </a:moveTo>
                  <a:lnTo>
                    <a:pt x="894235" y="6044464"/>
                  </a:lnTo>
                  <a:lnTo>
                    <a:pt x="887943" y="6031764"/>
                  </a:lnTo>
                  <a:lnTo>
                    <a:pt x="2105292" y="6031764"/>
                  </a:lnTo>
                  <a:lnTo>
                    <a:pt x="2098978" y="6044464"/>
                  </a:lnTo>
                  <a:close/>
                </a:path>
                <a:path w="6258559" h="7538084">
                  <a:moveTo>
                    <a:pt x="2065407" y="6057164"/>
                  </a:moveTo>
                  <a:lnTo>
                    <a:pt x="927727" y="6057164"/>
                  </a:lnTo>
                  <a:lnTo>
                    <a:pt x="920829" y="6044464"/>
                  </a:lnTo>
                  <a:lnTo>
                    <a:pt x="2072316" y="6044464"/>
                  </a:lnTo>
                  <a:lnTo>
                    <a:pt x="2065407" y="6057164"/>
                  </a:lnTo>
                  <a:close/>
                </a:path>
                <a:path w="6258559" h="7538084">
                  <a:moveTo>
                    <a:pt x="5686400" y="6797951"/>
                  </a:moveTo>
                  <a:lnTo>
                    <a:pt x="5670782" y="6797753"/>
                  </a:lnTo>
                  <a:lnTo>
                    <a:pt x="557809" y="6797753"/>
                  </a:lnTo>
                  <a:lnTo>
                    <a:pt x="543180" y="6797170"/>
                  </a:lnTo>
                  <a:lnTo>
                    <a:pt x="496572" y="6788882"/>
                  </a:lnTo>
                  <a:lnTo>
                    <a:pt x="454379" y="6763774"/>
                  </a:lnTo>
                  <a:lnTo>
                    <a:pt x="423927" y="6725261"/>
                  </a:lnTo>
                  <a:lnTo>
                    <a:pt x="409227" y="6678414"/>
                  </a:lnTo>
                  <a:lnTo>
                    <a:pt x="408480" y="6653773"/>
                  </a:lnTo>
                  <a:lnTo>
                    <a:pt x="409212" y="6645768"/>
                  </a:lnTo>
                  <a:lnTo>
                    <a:pt x="409227" y="6645605"/>
                  </a:lnTo>
                  <a:lnTo>
                    <a:pt x="420313" y="6606122"/>
                  </a:lnTo>
                  <a:lnTo>
                    <a:pt x="448375" y="6565833"/>
                  </a:lnTo>
                  <a:lnTo>
                    <a:pt x="488969" y="6538214"/>
                  </a:lnTo>
                  <a:lnTo>
                    <a:pt x="528562" y="6527816"/>
                  </a:lnTo>
                  <a:lnTo>
                    <a:pt x="554413" y="6526352"/>
                  </a:lnTo>
                  <a:lnTo>
                    <a:pt x="5683263" y="6526352"/>
                  </a:lnTo>
                  <a:lnTo>
                    <a:pt x="5743630" y="6531956"/>
                  </a:lnTo>
                  <a:lnTo>
                    <a:pt x="5789811" y="6549230"/>
                  </a:lnTo>
                  <a:lnTo>
                    <a:pt x="5822913" y="6578870"/>
                  </a:lnTo>
                  <a:lnTo>
                    <a:pt x="5844012" y="6621511"/>
                  </a:lnTo>
                  <a:lnTo>
                    <a:pt x="5850359" y="6660622"/>
                  </a:lnTo>
                  <a:lnTo>
                    <a:pt x="5850111" y="6670245"/>
                  </a:lnTo>
                  <a:lnTo>
                    <a:pt x="5850103" y="6670551"/>
                  </a:lnTo>
                  <a:lnTo>
                    <a:pt x="5840047" y="6713879"/>
                  </a:lnTo>
                  <a:lnTo>
                    <a:pt x="5816458" y="6751589"/>
                  </a:lnTo>
                  <a:lnTo>
                    <a:pt x="5781898" y="6779586"/>
                  </a:lnTo>
                  <a:lnTo>
                    <a:pt x="5740113" y="6794835"/>
                  </a:lnTo>
                  <a:lnTo>
                    <a:pt x="5701039" y="6797753"/>
                  </a:lnTo>
                  <a:lnTo>
                    <a:pt x="588067" y="6797753"/>
                  </a:lnTo>
                  <a:lnTo>
                    <a:pt x="572449" y="6797951"/>
                  </a:lnTo>
                  <a:lnTo>
                    <a:pt x="5686400" y="6797951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7403" y="4020792"/>
              <a:ext cx="11982449" cy="5905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519" rIns="0" bIns="0" rtlCol="0">
            <a:spAutoFit/>
          </a:bodyPr>
          <a:lstStyle/>
          <a:p>
            <a:pPr marL="5659755">
              <a:lnSpc>
                <a:spcPct val="100000"/>
              </a:lnSpc>
              <a:spcBef>
                <a:spcPts val="105"/>
              </a:spcBef>
            </a:pPr>
            <a:r>
              <a:rPr sz="3000" u="heavy" spc="175" dirty="0">
                <a:uFill>
                  <a:solidFill>
                    <a:srgbClr val="000000"/>
                  </a:solidFill>
                </a:uFill>
              </a:rPr>
              <a:t>Problem</a:t>
            </a:r>
            <a:r>
              <a:rPr sz="3000" u="heavy" spc="-2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195" dirty="0">
                <a:uFill>
                  <a:solidFill>
                    <a:srgbClr val="000000"/>
                  </a:solidFill>
                </a:uFill>
              </a:rPr>
              <a:t>Statement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-12700" y="1141454"/>
            <a:ext cx="1831340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95"/>
              </a:spcBef>
            </a:pPr>
            <a:r>
              <a:rPr sz="2500" b="1" spc="170" dirty="0">
                <a:latin typeface="Trebuchet MS"/>
                <a:cs typeface="Trebuchet MS"/>
              </a:rPr>
              <a:t>You</a:t>
            </a:r>
            <a:r>
              <a:rPr sz="2500" b="1" spc="-20" dirty="0">
                <a:latin typeface="Trebuchet MS"/>
                <a:cs typeface="Trebuchet MS"/>
              </a:rPr>
              <a:t>  </a:t>
            </a:r>
            <a:r>
              <a:rPr sz="2500" b="1" spc="150" dirty="0">
                <a:latin typeface="Trebuchet MS"/>
                <a:cs typeface="Trebuchet MS"/>
              </a:rPr>
              <a:t>are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280" dirty="0">
                <a:latin typeface="Trebuchet MS"/>
                <a:cs typeface="Trebuchet MS"/>
              </a:rPr>
              <a:t>an</a:t>
            </a:r>
            <a:r>
              <a:rPr sz="2500" b="1" spc="-20" dirty="0">
                <a:latin typeface="Trebuchet MS"/>
                <a:cs typeface="Trebuchet MS"/>
              </a:rPr>
              <a:t>  </a:t>
            </a:r>
            <a:r>
              <a:rPr sz="2500" b="1" spc="170" dirty="0">
                <a:latin typeface="Trebuchet MS"/>
                <a:cs typeface="Trebuchet MS"/>
              </a:rPr>
              <a:t>analytical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300" dirty="0">
                <a:latin typeface="Trebuchet MS"/>
                <a:cs typeface="Trebuchet MS"/>
              </a:rPr>
              <a:t>CRM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215" dirty="0">
                <a:latin typeface="Trebuchet MS"/>
                <a:cs typeface="Trebuchet MS"/>
              </a:rPr>
              <a:t>(Customer</a:t>
            </a:r>
            <a:r>
              <a:rPr sz="2500" b="1" spc="-20" dirty="0">
                <a:latin typeface="Trebuchet MS"/>
                <a:cs typeface="Trebuchet MS"/>
              </a:rPr>
              <a:t>  </a:t>
            </a:r>
            <a:r>
              <a:rPr sz="2500" b="1" spc="135" dirty="0">
                <a:latin typeface="Trebuchet MS"/>
                <a:cs typeface="Trebuchet MS"/>
              </a:rPr>
              <a:t>Relationship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270" dirty="0">
                <a:latin typeface="Trebuchet MS"/>
                <a:cs typeface="Trebuchet MS"/>
              </a:rPr>
              <a:t>Management)</a:t>
            </a:r>
            <a:r>
              <a:rPr sz="2500" b="1" spc="-20" dirty="0">
                <a:latin typeface="Trebuchet MS"/>
                <a:cs typeface="Trebuchet MS"/>
              </a:rPr>
              <a:t>  </a:t>
            </a:r>
            <a:r>
              <a:rPr sz="2500" b="1" spc="150" dirty="0">
                <a:latin typeface="Trebuchet MS"/>
                <a:cs typeface="Trebuchet MS"/>
              </a:rPr>
              <a:t>specialist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100" dirty="0">
                <a:latin typeface="Trebuchet MS"/>
                <a:cs typeface="Trebuchet MS"/>
              </a:rPr>
              <a:t>hired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240" dirty="0">
                <a:latin typeface="Trebuchet MS"/>
                <a:cs typeface="Trebuchet MS"/>
              </a:rPr>
              <a:t>by</a:t>
            </a:r>
            <a:r>
              <a:rPr sz="2500" b="1" spc="-20" dirty="0">
                <a:latin typeface="Trebuchet MS"/>
                <a:cs typeface="Trebuchet MS"/>
              </a:rPr>
              <a:t>  </a:t>
            </a:r>
            <a:r>
              <a:rPr sz="2500" b="1" spc="360" dirty="0">
                <a:latin typeface="Trebuchet MS"/>
                <a:cs typeface="Trebuchet MS"/>
              </a:rPr>
              <a:t>a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240" dirty="0">
                <a:latin typeface="Trebuchet MS"/>
                <a:cs typeface="Trebuchet MS"/>
              </a:rPr>
              <a:t>bank</a:t>
            </a:r>
            <a:r>
              <a:rPr sz="2500" b="1" spc="-15" dirty="0">
                <a:latin typeface="Trebuchet MS"/>
                <a:cs typeface="Trebuchet MS"/>
              </a:rPr>
              <a:t> 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-20" dirty="0">
                <a:latin typeface="Trebuchet MS"/>
                <a:cs typeface="Trebuchet MS"/>
              </a:rPr>
              <a:t>  </a:t>
            </a:r>
            <a:r>
              <a:rPr sz="2500" b="1" spc="105" dirty="0">
                <a:latin typeface="Trebuchet MS"/>
                <a:cs typeface="Trebuchet MS"/>
              </a:rPr>
              <a:t>extract </a:t>
            </a:r>
            <a:r>
              <a:rPr sz="2500" b="1" spc="190" dirty="0">
                <a:latin typeface="Trebuchet MS"/>
                <a:cs typeface="Trebuchet MS"/>
              </a:rPr>
              <a:t>meaningful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180" dirty="0">
                <a:latin typeface="Trebuchet MS"/>
                <a:cs typeface="Trebuchet MS"/>
              </a:rPr>
              <a:t>insights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155" dirty="0">
                <a:latin typeface="Trebuchet MS"/>
                <a:cs typeface="Trebuchet MS"/>
              </a:rPr>
              <a:t>from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180" dirty="0">
                <a:latin typeface="Trebuchet MS"/>
                <a:cs typeface="Trebuchet MS"/>
              </a:rPr>
              <a:t>various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225" dirty="0">
                <a:latin typeface="Trebuchet MS"/>
                <a:cs typeface="Trebuchet MS"/>
              </a:rPr>
              <a:t>customer-</a:t>
            </a:r>
            <a:r>
              <a:rPr sz="2500" b="1" spc="114" dirty="0">
                <a:latin typeface="Trebuchet MS"/>
                <a:cs typeface="Trebuchet MS"/>
              </a:rPr>
              <a:t>related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165" dirty="0">
                <a:latin typeface="Trebuchet MS"/>
                <a:cs typeface="Trebuchet MS"/>
              </a:rPr>
              <a:t>datasets.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75" dirty="0">
                <a:latin typeface="Trebuchet MS"/>
                <a:cs typeface="Trebuchet MS"/>
              </a:rPr>
              <a:t>The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240" dirty="0">
                <a:latin typeface="Trebuchet MS"/>
                <a:cs typeface="Trebuchet MS"/>
              </a:rPr>
              <a:t>bank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285" dirty="0">
                <a:latin typeface="Trebuchet MS"/>
                <a:cs typeface="Trebuchet MS"/>
              </a:rPr>
              <a:t>aims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100" dirty="0">
                <a:latin typeface="Trebuchet MS"/>
                <a:cs typeface="Trebuchet MS"/>
              </a:rPr>
              <a:t>to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140" dirty="0">
                <a:latin typeface="Trebuchet MS"/>
                <a:cs typeface="Trebuchet MS"/>
              </a:rPr>
              <a:t>reduce</a:t>
            </a:r>
            <a:r>
              <a:rPr sz="2500" b="1" spc="-50" dirty="0">
                <a:latin typeface="Trebuchet MS"/>
                <a:cs typeface="Trebuchet MS"/>
              </a:rPr>
              <a:t> 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-45" dirty="0">
                <a:latin typeface="Trebuchet MS"/>
                <a:cs typeface="Trebuchet MS"/>
              </a:rPr>
              <a:t>  </a:t>
            </a:r>
            <a:r>
              <a:rPr sz="2500" b="1" spc="90" dirty="0">
                <a:latin typeface="Trebuchet MS"/>
                <a:cs typeface="Trebuchet MS"/>
              </a:rPr>
              <a:t>churn, </a:t>
            </a:r>
            <a:r>
              <a:rPr sz="2500" b="1" spc="170" dirty="0">
                <a:latin typeface="Trebuchet MS"/>
                <a:cs typeface="Trebuchet MS"/>
              </a:rPr>
              <a:t>improve</a:t>
            </a:r>
            <a:r>
              <a:rPr sz="2500" b="1" spc="-65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service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75" dirty="0">
                <a:latin typeface="Trebuchet MS"/>
                <a:cs typeface="Trebuchet MS"/>
              </a:rPr>
              <a:t>delivery,</a:t>
            </a:r>
            <a:r>
              <a:rPr sz="2500" b="1" spc="-65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enhance</a:t>
            </a:r>
            <a:r>
              <a:rPr sz="2500" b="1" spc="-65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130" dirty="0">
                <a:latin typeface="Trebuchet MS"/>
                <a:cs typeface="Trebuchet MS"/>
              </a:rPr>
              <a:t>satisfaction.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They</a:t>
            </a:r>
            <a:r>
              <a:rPr sz="2500" b="1" spc="-65" dirty="0">
                <a:latin typeface="Trebuchet MS"/>
                <a:cs typeface="Trebuchet MS"/>
              </a:rPr>
              <a:t> </a:t>
            </a:r>
            <a:r>
              <a:rPr sz="2500" b="1" spc="220" dirty="0">
                <a:latin typeface="Trebuchet MS"/>
                <a:cs typeface="Trebuchet MS"/>
              </a:rPr>
              <a:t>have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provided</a:t>
            </a:r>
            <a:r>
              <a:rPr sz="2500" b="1" spc="-65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you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with</a:t>
            </a:r>
            <a:r>
              <a:rPr sz="2500" b="1" spc="-65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datasets</a:t>
            </a:r>
            <a:r>
              <a:rPr sz="2500" b="1" spc="-6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including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-195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demographics,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transaction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details,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-195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exit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information,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active</a:t>
            </a:r>
            <a:r>
              <a:rPr sz="2500" b="1" spc="-195" dirty="0">
                <a:latin typeface="Trebuchet MS"/>
                <a:cs typeface="Trebuchet MS"/>
              </a:rPr>
              <a:t> </a:t>
            </a:r>
            <a:r>
              <a:rPr sz="2500" b="1" spc="190" dirty="0">
                <a:latin typeface="Trebuchet MS"/>
                <a:cs typeface="Trebuchet MS"/>
              </a:rPr>
              <a:t>customer</a:t>
            </a:r>
            <a:r>
              <a:rPr sz="2500" b="1" spc="-190" dirty="0">
                <a:latin typeface="Trebuchet MS"/>
                <a:cs typeface="Trebuchet MS"/>
              </a:rPr>
              <a:t> </a:t>
            </a:r>
            <a:r>
              <a:rPr sz="2500" b="1" spc="50" dirty="0">
                <a:latin typeface="Trebuchet MS"/>
                <a:cs typeface="Trebuchet MS"/>
              </a:rPr>
              <a:t>profiles.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3756" y="0"/>
            <a:ext cx="11854815" cy="10287000"/>
          </a:xfrm>
          <a:custGeom>
            <a:avLst/>
            <a:gdLst/>
            <a:ahLst/>
            <a:cxnLst/>
            <a:rect l="l" t="t" r="r" b="b"/>
            <a:pathLst>
              <a:path w="11854815" h="10287000">
                <a:moveTo>
                  <a:pt x="1884641" y="6669672"/>
                </a:moveTo>
                <a:lnTo>
                  <a:pt x="1880298" y="6629222"/>
                </a:lnTo>
                <a:lnTo>
                  <a:pt x="1857540" y="6586194"/>
                </a:lnTo>
                <a:lnTo>
                  <a:pt x="1819402" y="6555956"/>
                </a:lnTo>
                <a:lnTo>
                  <a:pt x="1777301" y="6544196"/>
                </a:lnTo>
                <a:lnTo>
                  <a:pt x="1770900" y="6543434"/>
                </a:lnTo>
                <a:lnTo>
                  <a:pt x="1764703" y="6543434"/>
                </a:lnTo>
                <a:lnTo>
                  <a:pt x="1756041" y="6544196"/>
                </a:lnTo>
                <a:lnTo>
                  <a:pt x="1651787" y="6544196"/>
                </a:lnTo>
                <a:lnTo>
                  <a:pt x="1651787" y="6541744"/>
                </a:lnTo>
                <a:lnTo>
                  <a:pt x="1651787" y="3751478"/>
                </a:lnTo>
                <a:lnTo>
                  <a:pt x="1651787" y="3748976"/>
                </a:lnTo>
                <a:lnTo>
                  <a:pt x="1755711" y="3748976"/>
                </a:lnTo>
                <a:lnTo>
                  <a:pt x="1767827" y="3749624"/>
                </a:lnTo>
                <a:lnTo>
                  <a:pt x="1781365" y="3748976"/>
                </a:lnTo>
                <a:lnTo>
                  <a:pt x="1777555" y="3748976"/>
                </a:lnTo>
                <a:lnTo>
                  <a:pt x="1781124" y="3748430"/>
                </a:lnTo>
                <a:lnTo>
                  <a:pt x="1821459" y="3735870"/>
                </a:lnTo>
                <a:lnTo>
                  <a:pt x="1852955" y="3711575"/>
                </a:lnTo>
                <a:lnTo>
                  <a:pt x="1877491" y="3670770"/>
                </a:lnTo>
                <a:lnTo>
                  <a:pt x="1883905" y="3639604"/>
                </a:lnTo>
                <a:lnTo>
                  <a:pt x="1883905" y="3623602"/>
                </a:lnTo>
                <a:lnTo>
                  <a:pt x="1871167" y="3577729"/>
                </a:lnTo>
                <a:lnTo>
                  <a:pt x="1841347" y="3540633"/>
                </a:lnTo>
                <a:lnTo>
                  <a:pt x="1799297" y="3518319"/>
                </a:lnTo>
                <a:lnTo>
                  <a:pt x="1767827" y="3513582"/>
                </a:lnTo>
                <a:lnTo>
                  <a:pt x="1760715" y="3513963"/>
                </a:lnTo>
                <a:lnTo>
                  <a:pt x="1410182" y="3513963"/>
                </a:lnTo>
                <a:lnTo>
                  <a:pt x="1410182" y="3751478"/>
                </a:lnTo>
                <a:lnTo>
                  <a:pt x="1410182" y="6541744"/>
                </a:lnTo>
                <a:lnTo>
                  <a:pt x="1180388" y="6541744"/>
                </a:lnTo>
                <a:lnTo>
                  <a:pt x="1180388" y="3751478"/>
                </a:lnTo>
                <a:lnTo>
                  <a:pt x="1410182" y="3751478"/>
                </a:lnTo>
                <a:lnTo>
                  <a:pt x="1410182" y="3513963"/>
                </a:lnTo>
                <a:lnTo>
                  <a:pt x="1149210" y="3513963"/>
                </a:lnTo>
                <a:lnTo>
                  <a:pt x="829551" y="3514852"/>
                </a:lnTo>
                <a:lnTo>
                  <a:pt x="790270" y="3521913"/>
                </a:lnTo>
                <a:lnTo>
                  <a:pt x="754329" y="3539248"/>
                </a:lnTo>
                <a:lnTo>
                  <a:pt x="723849" y="3571202"/>
                </a:lnTo>
                <a:lnTo>
                  <a:pt x="708164" y="3612438"/>
                </a:lnTo>
                <a:lnTo>
                  <a:pt x="706678" y="3630142"/>
                </a:lnTo>
                <a:lnTo>
                  <a:pt x="706983" y="3639045"/>
                </a:lnTo>
                <a:lnTo>
                  <a:pt x="718553" y="3682034"/>
                </a:lnTo>
                <a:lnTo>
                  <a:pt x="745299" y="3718191"/>
                </a:lnTo>
                <a:lnTo>
                  <a:pt x="783831" y="3741509"/>
                </a:lnTo>
                <a:lnTo>
                  <a:pt x="846010" y="3748976"/>
                </a:lnTo>
                <a:lnTo>
                  <a:pt x="879563" y="3748976"/>
                </a:lnTo>
                <a:lnTo>
                  <a:pt x="940562" y="3748430"/>
                </a:lnTo>
                <a:lnTo>
                  <a:pt x="940562" y="6544196"/>
                </a:lnTo>
                <a:lnTo>
                  <a:pt x="835634" y="6544196"/>
                </a:lnTo>
                <a:lnTo>
                  <a:pt x="827481" y="6543434"/>
                </a:lnTo>
                <a:lnTo>
                  <a:pt x="820051" y="6543434"/>
                </a:lnTo>
                <a:lnTo>
                  <a:pt x="779627" y="6552247"/>
                </a:lnTo>
                <a:lnTo>
                  <a:pt x="739355" y="6579565"/>
                </a:lnTo>
                <a:lnTo>
                  <a:pt x="713460" y="6620764"/>
                </a:lnTo>
                <a:lnTo>
                  <a:pt x="706386" y="6669672"/>
                </a:lnTo>
                <a:lnTo>
                  <a:pt x="707072" y="6676987"/>
                </a:lnTo>
                <a:lnTo>
                  <a:pt x="719124" y="6715836"/>
                </a:lnTo>
                <a:lnTo>
                  <a:pt x="749719" y="6753682"/>
                </a:lnTo>
                <a:lnTo>
                  <a:pt x="792937" y="6776021"/>
                </a:lnTo>
                <a:lnTo>
                  <a:pt x="825195" y="6780327"/>
                </a:lnTo>
                <a:lnTo>
                  <a:pt x="833348" y="6779717"/>
                </a:lnTo>
                <a:lnTo>
                  <a:pt x="1756879" y="6779717"/>
                </a:lnTo>
                <a:lnTo>
                  <a:pt x="1764372" y="6780327"/>
                </a:lnTo>
                <a:lnTo>
                  <a:pt x="1767408" y="6780327"/>
                </a:lnTo>
                <a:lnTo>
                  <a:pt x="1777898" y="6780085"/>
                </a:lnTo>
                <a:lnTo>
                  <a:pt x="1774012" y="6780085"/>
                </a:lnTo>
                <a:lnTo>
                  <a:pt x="1776933" y="6779717"/>
                </a:lnTo>
                <a:lnTo>
                  <a:pt x="1820164" y="6767500"/>
                </a:lnTo>
                <a:lnTo>
                  <a:pt x="1852714" y="6743103"/>
                </a:lnTo>
                <a:lnTo>
                  <a:pt x="1878076" y="6701549"/>
                </a:lnTo>
                <a:lnTo>
                  <a:pt x="1883918" y="6676987"/>
                </a:lnTo>
                <a:lnTo>
                  <a:pt x="1884641" y="6669672"/>
                </a:lnTo>
                <a:close/>
              </a:path>
              <a:path w="11854815" h="10287000">
                <a:moveTo>
                  <a:pt x="11854231" y="0"/>
                </a:moveTo>
                <a:lnTo>
                  <a:pt x="2710230" y="0"/>
                </a:lnTo>
                <a:lnTo>
                  <a:pt x="2710230" y="1536547"/>
                </a:lnTo>
                <a:lnTo>
                  <a:pt x="2710230" y="1876374"/>
                </a:lnTo>
                <a:lnTo>
                  <a:pt x="2710230" y="2871838"/>
                </a:lnTo>
                <a:lnTo>
                  <a:pt x="762088" y="2871838"/>
                </a:lnTo>
                <a:lnTo>
                  <a:pt x="804811" y="2848800"/>
                </a:lnTo>
                <a:lnTo>
                  <a:pt x="2675940" y="1885581"/>
                </a:lnTo>
                <a:lnTo>
                  <a:pt x="2680855" y="1882571"/>
                </a:lnTo>
                <a:lnTo>
                  <a:pt x="2686075" y="1880285"/>
                </a:lnTo>
                <a:lnTo>
                  <a:pt x="2697162" y="1877148"/>
                </a:lnTo>
                <a:lnTo>
                  <a:pt x="2702814" y="1876374"/>
                </a:lnTo>
                <a:lnTo>
                  <a:pt x="2710230" y="1876374"/>
                </a:lnTo>
                <a:lnTo>
                  <a:pt x="2710230" y="1536547"/>
                </a:lnTo>
                <a:lnTo>
                  <a:pt x="2702547" y="1536547"/>
                </a:lnTo>
                <a:lnTo>
                  <a:pt x="2697188" y="1537335"/>
                </a:lnTo>
                <a:lnTo>
                  <a:pt x="2686685" y="1540484"/>
                </a:lnTo>
                <a:lnTo>
                  <a:pt x="2681782" y="1542783"/>
                </a:lnTo>
                <a:lnTo>
                  <a:pt x="2677210" y="1545793"/>
                </a:lnTo>
                <a:lnTo>
                  <a:pt x="262089" y="2861119"/>
                </a:lnTo>
                <a:lnTo>
                  <a:pt x="237223" y="2887764"/>
                </a:lnTo>
                <a:lnTo>
                  <a:pt x="236283" y="2940240"/>
                </a:lnTo>
                <a:lnTo>
                  <a:pt x="236194" y="2957944"/>
                </a:lnTo>
                <a:lnTo>
                  <a:pt x="235991" y="2996006"/>
                </a:lnTo>
                <a:lnTo>
                  <a:pt x="236080" y="3058033"/>
                </a:lnTo>
                <a:lnTo>
                  <a:pt x="236181" y="3108795"/>
                </a:lnTo>
                <a:lnTo>
                  <a:pt x="2710230" y="3108795"/>
                </a:lnTo>
                <a:lnTo>
                  <a:pt x="2710230" y="3513836"/>
                </a:lnTo>
                <a:lnTo>
                  <a:pt x="2710230" y="3751732"/>
                </a:lnTo>
                <a:lnTo>
                  <a:pt x="2710230" y="6542672"/>
                </a:lnTo>
                <a:lnTo>
                  <a:pt x="2593632" y="6542672"/>
                </a:lnTo>
                <a:lnTo>
                  <a:pt x="2593632" y="3751732"/>
                </a:lnTo>
                <a:lnTo>
                  <a:pt x="2710230" y="3751732"/>
                </a:lnTo>
                <a:lnTo>
                  <a:pt x="2710230" y="3513836"/>
                </a:lnTo>
                <a:lnTo>
                  <a:pt x="2530894" y="3513836"/>
                </a:lnTo>
                <a:lnTo>
                  <a:pt x="2244737" y="3514598"/>
                </a:lnTo>
                <a:lnTo>
                  <a:pt x="2205215" y="3520960"/>
                </a:lnTo>
                <a:lnTo>
                  <a:pt x="2168753" y="3537470"/>
                </a:lnTo>
                <a:lnTo>
                  <a:pt x="2136825" y="3569538"/>
                </a:lnTo>
                <a:lnTo>
                  <a:pt x="2120315" y="3611600"/>
                </a:lnTo>
                <a:lnTo>
                  <a:pt x="2118741" y="3629723"/>
                </a:lnTo>
                <a:lnTo>
                  <a:pt x="2118855" y="3632974"/>
                </a:lnTo>
                <a:lnTo>
                  <a:pt x="2119058" y="3638854"/>
                </a:lnTo>
                <a:lnTo>
                  <a:pt x="2130856" y="3682542"/>
                </a:lnTo>
                <a:lnTo>
                  <a:pt x="2157768" y="3718839"/>
                </a:lnTo>
                <a:lnTo>
                  <a:pt x="2196604" y="3742017"/>
                </a:lnTo>
                <a:lnTo>
                  <a:pt x="2253170" y="3749027"/>
                </a:lnTo>
                <a:lnTo>
                  <a:pt x="2302649" y="3749027"/>
                </a:lnTo>
                <a:lnTo>
                  <a:pt x="2352116" y="3748608"/>
                </a:lnTo>
                <a:lnTo>
                  <a:pt x="2352116" y="6544107"/>
                </a:lnTo>
                <a:lnTo>
                  <a:pt x="2230894" y="6544107"/>
                </a:lnTo>
                <a:lnTo>
                  <a:pt x="2225649" y="6544462"/>
                </a:lnTo>
                <a:lnTo>
                  <a:pt x="2187625" y="6554902"/>
                </a:lnTo>
                <a:lnTo>
                  <a:pt x="2149652" y="6582918"/>
                </a:lnTo>
                <a:lnTo>
                  <a:pt x="2125637" y="6623532"/>
                </a:lnTo>
                <a:lnTo>
                  <a:pt x="2119338" y="6670167"/>
                </a:lnTo>
                <a:lnTo>
                  <a:pt x="2120087" y="6677876"/>
                </a:lnTo>
                <a:lnTo>
                  <a:pt x="2131403" y="6714934"/>
                </a:lnTo>
                <a:lnTo>
                  <a:pt x="2159965" y="6751447"/>
                </a:lnTo>
                <a:lnTo>
                  <a:pt x="2200364" y="6773875"/>
                </a:lnTo>
                <a:lnTo>
                  <a:pt x="2231047" y="6779260"/>
                </a:lnTo>
                <a:lnTo>
                  <a:pt x="2238832" y="6779044"/>
                </a:lnTo>
                <a:lnTo>
                  <a:pt x="2317737" y="6779260"/>
                </a:lnTo>
                <a:lnTo>
                  <a:pt x="2710230" y="6779260"/>
                </a:lnTo>
                <a:lnTo>
                  <a:pt x="2710230" y="7183742"/>
                </a:lnTo>
                <a:lnTo>
                  <a:pt x="479894" y="7183742"/>
                </a:lnTo>
                <a:lnTo>
                  <a:pt x="467601" y="7184288"/>
                </a:lnTo>
                <a:lnTo>
                  <a:pt x="429844" y="7191349"/>
                </a:lnTo>
                <a:lnTo>
                  <a:pt x="393331" y="7213066"/>
                </a:lnTo>
                <a:lnTo>
                  <a:pt x="366979" y="7246391"/>
                </a:lnTo>
                <a:lnTo>
                  <a:pt x="354266" y="7286930"/>
                </a:lnTo>
                <a:lnTo>
                  <a:pt x="354253" y="7287069"/>
                </a:lnTo>
                <a:lnTo>
                  <a:pt x="353618" y="7294004"/>
                </a:lnTo>
                <a:lnTo>
                  <a:pt x="358762" y="7336168"/>
                </a:lnTo>
                <a:lnTo>
                  <a:pt x="378625" y="7373721"/>
                </a:lnTo>
                <a:lnTo>
                  <a:pt x="410591" y="7401712"/>
                </a:lnTo>
                <a:lnTo>
                  <a:pt x="450443" y="7416457"/>
                </a:lnTo>
                <a:lnTo>
                  <a:pt x="482828" y="7418578"/>
                </a:lnTo>
                <a:lnTo>
                  <a:pt x="509016" y="7418578"/>
                </a:lnTo>
                <a:lnTo>
                  <a:pt x="2710230" y="7418578"/>
                </a:lnTo>
                <a:lnTo>
                  <a:pt x="2710230" y="7418756"/>
                </a:lnTo>
                <a:lnTo>
                  <a:pt x="2710230" y="7823111"/>
                </a:lnTo>
                <a:lnTo>
                  <a:pt x="135699" y="7823111"/>
                </a:lnTo>
                <a:lnTo>
                  <a:pt x="126555" y="7822920"/>
                </a:lnTo>
                <a:lnTo>
                  <a:pt x="120446" y="7822920"/>
                </a:lnTo>
                <a:lnTo>
                  <a:pt x="115379" y="7823111"/>
                </a:lnTo>
                <a:lnTo>
                  <a:pt x="115100" y="7823111"/>
                </a:lnTo>
                <a:lnTo>
                  <a:pt x="76568" y="7830312"/>
                </a:lnTo>
                <a:lnTo>
                  <a:pt x="38684" y="7853337"/>
                </a:lnTo>
                <a:lnTo>
                  <a:pt x="11976" y="7888732"/>
                </a:lnTo>
                <a:lnTo>
                  <a:pt x="241" y="7931480"/>
                </a:lnTo>
                <a:lnTo>
                  <a:pt x="0" y="7946364"/>
                </a:lnTo>
                <a:lnTo>
                  <a:pt x="584" y="7953756"/>
                </a:lnTo>
                <a:lnTo>
                  <a:pt x="13652" y="7996110"/>
                </a:lnTo>
                <a:lnTo>
                  <a:pt x="41452" y="8030654"/>
                </a:lnTo>
                <a:lnTo>
                  <a:pt x="80035" y="8052498"/>
                </a:lnTo>
                <a:lnTo>
                  <a:pt x="94030" y="8056258"/>
                </a:lnTo>
                <a:lnTo>
                  <a:pt x="93802" y="8056258"/>
                </a:lnTo>
                <a:lnTo>
                  <a:pt x="101422" y="8057553"/>
                </a:lnTo>
                <a:lnTo>
                  <a:pt x="101041" y="8057553"/>
                </a:lnTo>
                <a:lnTo>
                  <a:pt x="109131" y="8058150"/>
                </a:lnTo>
                <a:lnTo>
                  <a:pt x="119253" y="8058696"/>
                </a:lnTo>
                <a:lnTo>
                  <a:pt x="129374" y="8058988"/>
                </a:lnTo>
                <a:lnTo>
                  <a:pt x="141528" y="8058988"/>
                </a:lnTo>
                <a:lnTo>
                  <a:pt x="155689" y="8058696"/>
                </a:lnTo>
                <a:lnTo>
                  <a:pt x="2710230" y="8058696"/>
                </a:lnTo>
                <a:lnTo>
                  <a:pt x="2710230" y="10287000"/>
                </a:lnTo>
                <a:lnTo>
                  <a:pt x="11854231" y="10287000"/>
                </a:lnTo>
                <a:lnTo>
                  <a:pt x="11854231" y="0"/>
                </a:lnTo>
                <a:close/>
              </a:path>
            </a:pathLst>
          </a:custGeom>
          <a:solidFill>
            <a:srgbClr val="625489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3712" rIns="0" bIns="0" rtlCol="0">
            <a:spAutoFit/>
          </a:bodyPr>
          <a:lstStyle/>
          <a:p>
            <a:pPr marL="5868035">
              <a:lnSpc>
                <a:spcPct val="100000"/>
              </a:lnSpc>
              <a:spcBef>
                <a:spcPts val="114"/>
              </a:spcBef>
            </a:pPr>
            <a:r>
              <a:rPr sz="3000" u="heavy" spc="290" dirty="0">
                <a:uFill>
                  <a:solidFill>
                    <a:srgbClr val="000000"/>
                  </a:solidFill>
                </a:uFill>
              </a:rPr>
              <a:t>Data</a:t>
            </a:r>
            <a:r>
              <a:rPr sz="3000" u="heavy" spc="-25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114" dirty="0">
                <a:uFill>
                  <a:solidFill>
                    <a:srgbClr val="000000"/>
                  </a:solidFill>
                </a:uFill>
              </a:rPr>
              <a:t>Description: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1947186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9268" y="1708210"/>
            <a:ext cx="17801590" cy="7169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 marR="3348990">
              <a:lnSpc>
                <a:spcPct val="115700"/>
              </a:lnSpc>
              <a:spcBef>
                <a:spcPts val="95"/>
              </a:spcBef>
            </a:pPr>
            <a:r>
              <a:rPr sz="2700" b="1" spc="165" dirty="0">
                <a:latin typeface="Trebuchet MS"/>
                <a:cs typeface="Trebuchet MS"/>
              </a:rPr>
              <a:t>RowNumber: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90" dirty="0">
                <a:latin typeface="Trebuchet MS"/>
                <a:cs typeface="Trebuchet MS"/>
              </a:rPr>
              <a:t>The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45" dirty="0">
                <a:latin typeface="Trebuchet MS"/>
                <a:cs typeface="Trebuchet MS"/>
              </a:rPr>
              <a:t>row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220" dirty="0">
                <a:latin typeface="Trebuchet MS"/>
                <a:cs typeface="Trebuchet MS"/>
              </a:rPr>
              <a:t>number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10" dirty="0">
                <a:latin typeface="Trebuchet MS"/>
                <a:cs typeface="Trebuchet MS"/>
              </a:rPr>
              <a:t>in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14" dirty="0">
                <a:latin typeface="Trebuchet MS"/>
                <a:cs typeface="Trebuchet MS"/>
              </a:rPr>
              <a:t>the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dataset,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90" dirty="0">
                <a:latin typeface="Trebuchet MS"/>
                <a:cs typeface="Trebuchet MS"/>
              </a:rPr>
              <a:t>likely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235" dirty="0">
                <a:latin typeface="Trebuchet MS"/>
                <a:cs typeface="Trebuchet MS"/>
              </a:rPr>
              <a:t>used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55" dirty="0">
                <a:latin typeface="Trebuchet MS"/>
                <a:cs typeface="Trebuchet MS"/>
              </a:rPr>
              <a:t>for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95" dirty="0">
                <a:latin typeface="Trebuchet MS"/>
                <a:cs typeface="Trebuchet MS"/>
              </a:rPr>
              <a:t>reference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00" dirty="0">
                <a:latin typeface="Trebuchet MS"/>
                <a:cs typeface="Trebuchet MS"/>
              </a:rPr>
              <a:t>or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20" dirty="0">
                <a:latin typeface="Trebuchet MS"/>
                <a:cs typeface="Trebuchet MS"/>
              </a:rPr>
              <a:t>indexing. </a:t>
            </a:r>
            <a:r>
              <a:rPr sz="2700" b="1" spc="175" dirty="0">
                <a:latin typeface="Trebuchet MS"/>
                <a:cs typeface="Trebuchet MS"/>
              </a:rPr>
              <a:t>CustomerId:</a:t>
            </a:r>
            <a:r>
              <a:rPr sz="2700" b="1" spc="-235" dirty="0">
                <a:latin typeface="Trebuchet MS"/>
                <a:cs typeface="Trebuchet MS"/>
              </a:rPr>
              <a:t> </a:t>
            </a:r>
            <a:r>
              <a:rPr sz="2700" b="1" spc="270" dirty="0">
                <a:latin typeface="Trebuchet MS"/>
                <a:cs typeface="Trebuchet MS"/>
              </a:rPr>
              <a:t>A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unique</a:t>
            </a:r>
            <a:r>
              <a:rPr sz="2700" b="1" spc="-235" dirty="0">
                <a:latin typeface="Trebuchet MS"/>
                <a:cs typeface="Trebuchet MS"/>
              </a:rPr>
              <a:t> </a:t>
            </a:r>
            <a:r>
              <a:rPr sz="2700" b="1" spc="70" dirty="0">
                <a:latin typeface="Trebuchet MS"/>
                <a:cs typeface="Trebuchet MS"/>
              </a:rPr>
              <a:t>identifier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55" dirty="0">
                <a:latin typeface="Trebuchet MS"/>
                <a:cs typeface="Trebuchet MS"/>
              </a:rPr>
              <a:t>for</a:t>
            </a:r>
            <a:r>
              <a:rPr sz="2700" b="1" spc="-235" dirty="0">
                <a:latin typeface="Trebuchet MS"/>
                <a:cs typeface="Trebuchet MS"/>
              </a:rPr>
              <a:t> </a:t>
            </a:r>
            <a:r>
              <a:rPr sz="2700" b="1" spc="240" dirty="0">
                <a:latin typeface="Trebuchet MS"/>
                <a:cs typeface="Trebuchet MS"/>
              </a:rPr>
              <a:t>each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customer.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700">
              <a:latin typeface="Trebuchet MS"/>
              <a:cs typeface="Trebuchet MS"/>
            </a:endParaRPr>
          </a:p>
          <a:p>
            <a:pPr marL="12700" marR="4215130" indent="74295">
              <a:lnSpc>
                <a:spcPct val="115700"/>
              </a:lnSpc>
              <a:spcBef>
                <a:spcPts val="5"/>
              </a:spcBef>
            </a:pPr>
            <a:r>
              <a:rPr sz="2700" b="1" spc="110" dirty="0">
                <a:latin typeface="Trebuchet MS"/>
                <a:cs typeface="Trebuchet MS"/>
              </a:rPr>
              <a:t>CreditScore:</a:t>
            </a:r>
            <a:r>
              <a:rPr sz="2700" b="1" spc="-210" dirty="0">
                <a:latin typeface="Trebuchet MS"/>
                <a:cs typeface="Trebuchet MS"/>
              </a:rPr>
              <a:t> </a:t>
            </a:r>
            <a:r>
              <a:rPr sz="2700" b="1" spc="270" dirty="0">
                <a:latin typeface="Trebuchet MS"/>
                <a:cs typeface="Trebuchet MS"/>
              </a:rPr>
              <a:t>A</a:t>
            </a:r>
            <a:r>
              <a:rPr sz="2700" b="1" spc="-204" dirty="0">
                <a:latin typeface="Trebuchet MS"/>
                <a:cs typeface="Trebuchet MS"/>
              </a:rPr>
              <a:t> </a:t>
            </a:r>
            <a:r>
              <a:rPr sz="2700" b="1" spc="190" dirty="0">
                <a:latin typeface="Trebuchet MS"/>
                <a:cs typeface="Trebuchet MS"/>
              </a:rPr>
              <a:t>numerical</a:t>
            </a:r>
            <a:r>
              <a:rPr sz="2700" b="1" spc="-204" dirty="0">
                <a:latin typeface="Trebuchet MS"/>
                <a:cs typeface="Trebuchet MS"/>
              </a:rPr>
              <a:t> </a:t>
            </a:r>
            <a:r>
              <a:rPr sz="2700" b="1" spc="140" dirty="0">
                <a:latin typeface="Trebuchet MS"/>
                <a:cs typeface="Trebuchet MS"/>
              </a:rPr>
              <a:t>representation</a:t>
            </a:r>
            <a:r>
              <a:rPr sz="2700" b="1" spc="-204" dirty="0">
                <a:latin typeface="Trebuchet MS"/>
                <a:cs typeface="Trebuchet MS"/>
              </a:rPr>
              <a:t> </a:t>
            </a:r>
            <a:r>
              <a:rPr sz="2700" b="1" spc="80" dirty="0">
                <a:latin typeface="Trebuchet MS"/>
                <a:cs typeface="Trebuchet MS"/>
              </a:rPr>
              <a:t>of</a:t>
            </a:r>
            <a:r>
              <a:rPr sz="2700" b="1" spc="-204" dirty="0">
                <a:latin typeface="Trebuchet MS"/>
                <a:cs typeface="Trebuchet MS"/>
              </a:rPr>
              <a:t> </a:t>
            </a:r>
            <a:r>
              <a:rPr sz="2700" b="1" spc="114" dirty="0">
                <a:latin typeface="Trebuchet MS"/>
                <a:cs typeface="Trebuchet MS"/>
              </a:rPr>
              <a:t>the</a:t>
            </a:r>
            <a:r>
              <a:rPr sz="2700" b="1" spc="-204" dirty="0">
                <a:latin typeface="Trebuchet MS"/>
                <a:cs typeface="Trebuchet MS"/>
              </a:rPr>
              <a:t> </a:t>
            </a:r>
            <a:r>
              <a:rPr sz="2700" b="1" spc="195" dirty="0">
                <a:latin typeface="Trebuchet MS"/>
                <a:cs typeface="Trebuchet MS"/>
              </a:rPr>
              <a:t>customer's</a:t>
            </a:r>
            <a:r>
              <a:rPr sz="2700" b="1" spc="-204" dirty="0">
                <a:latin typeface="Trebuchet MS"/>
                <a:cs typeface="Trebuchet MS"/>
              </a:rPr>
              <a:t> </a:t>
            </a:r>
            <a:r>
              <a:rPr sz="2700" b="1" spc="110" dirty="0">
                <a:latin typeface="Trebuchet MS"/>
                <a:cs typeface="Trebuchet MS"/>
              </a:rPr>
              <a:t>creditworthiness. </a:t>
            </a:r>
            <a:r>
              <a:rPr sz="2700" b="1" spc="135" dirty="0">
                <a:latin typeface="Trebuchet MS"/>
                <a:cs typeface="Trebuchet MS"/>
              </a:rPr>
              <a:t>Credit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00" dirty="0">
                <a:latin typeface="Trebuchet MS"/>
                <a:cs typeface="Trebuchet MS"/>
              </a:rPr>
              <a:t>score:</a:t>
            </a:r>
            <a:endParaRPr sz="27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509"/>
              </a:spcBef>
            </a:pPr>
            <a:r>
              <a:rPr sz="2700" b="1" spc="45" dirty="0">
                <a:latin typeface="Trebuchet MS"/>
                <a:cs typeface="Trebuchet MS"/>
              </a:rPr>
              <a:t>Excellent:</a:t>
            </a:r>
            <a:r>
              <a:rPr sz="2700" b="1" spc="-200" dirty="0">
                <a:latin typeface="Trebuchet MS"/>
                <a:cs typeface="Trebuchet MS"/>
              </a:rPr>
              <a:t> </a:t>
            </a:r>
            <a:r>
              <a:rPr sz="2700" b="1" spc="254" dirty="0">
                <a:latin typeface="Trebuchet MS"/>
                <a:cs typeface="Trebuchet MS"/>
              </a:rPr>
              <a:t>800–850</a:t>
            </a:r>
            <a:endParaRPr sz="27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509"/>
              </a:spcBef>
            </a:pPr>
            <a:r>
              <a:rPr sz="2700" b="1" spc="170" dirty="0">
                <a:latin typeface="Trebuchet MS"/>
                <a:cs typeface="Trebuchet MS"/>
              </a:rPr>
              <a:t>Very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Good: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740–799</a:t>
            </a:r>
            <a:endParaRPr sz="27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509"/>
              </a:spcBef>
            </a:pPr>
            <a:r>
              <a:rPr sz="2700" b="1" spc="135" dirty="0">
                <a:latin typeface="Trebuchet MS"/>
                <a:cs typeface="Trebuchet MS"/>
              </a:rPr>
              <a:t>Good: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670–739</a:t>
            </a:r>
            <a:endParaRPr sz="27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509"/>
              </a:spcBef>
            </a:pPr>
            <a:r>
              <a:rPr sz="2700" b="1" dirty="0">
                <a:latin typeface="Trebuchet MS"/>
                <a:cs typeface="Trebuchet MS"/>
              </a:rPr>
              <a:t>Fair:</a:t>
            </a:r>
            <a:r>
              <a:rPr sz="2700" b="1" spc="-150" dirty="0">
                <a:latin typeface="Trebuchet MS"/>
                <a:cs typeface="Trebuchet MS"/>
              </a:rPr>
              <a:t> </a:t>
            </a:r>
            <a:r>
              <a:rPr sz="2700" b="1" spc="235" dirty="0">
                <a:latin typeface="Trebuchet MS"/>
                <a:cs typeface="Trebuchet MS"/>
              </a:rPr>
              <a:t>580–669</a:t>
            </a:r>
            <a:endParaRPr sz="27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509"/>
              </a:spcBef>
            </a:pPr>
            <a:r>
              <a:rPr sz="2700" b="1" spc="50" dirty="0">
                <a:latin typeface="Trebuchet MS"/>
                <a:cs typeface="Trebuchet MS"/>
              </a:rPr>
              <a:t>Poor:</a:t>
            </a:r>
            <a:r>
              <a:rPr sz="2700" b="1" spc="-22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300–579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700">
              <a:latin typeface="Trebuchet MS"/>
              <a:cs typeface="Trebuchet MS"/>
            </a:endParaRPr>
          </a:p>
          <a:p>
            <a:pPr marL="86995" marR="5080">
              <a:lnSpc>
                <a:spcPct val="115700"/>
              </a:lnSpc>
            </a:pPr>
            <a:r>
              <a:rPr sz="2700" b="1" spc="185" dirty="0">
                <a:latin typeface="Trebuchet MS"/>
                <a:cs typeface="Trebuchet MS"/>
              </a:rPr>
              <a:t>GeographyID:</a:t>
            </a:r>
            <a:r>
              <a:rPr sz="2700" b="1" spc="130" dirty="0">
                <a:latin typeface="Trebuchet MS"/>
                <a:cs typeface="Trebuchet MS"/>
              </a:rPr>
              <a:t> </a:t>
            </a:r>
            <a:r>
              <a:rPr sz="2700" b="1" spc="270" dirty="0">
                <a:latin typeface="Trebuchet MS"/>
                <a:cs typeface="Trebuchet MS"/>
              </a:rPr>
              <a:t>A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190" dirty="0">
                <a:latin typeface="Trebuchet MS"/>
                <a:cs typeface="Trebuchet MS"/>
              </a:rPr>
              <a:t>numerical</a:t>
            </a:r>
            <a:r>
              <a:rPr sz="2700" b="1" spc="130" dirty="0">
                <a:latin typeface="Trebuchet MS"/>
                <a:cs typeface="Trebuchet MS"/>
              </a:rPr>
              <a:t> </a:t>
            </a:r>
            <a:r>
              <a:rPr sz="2700" b="1" spc="70" dirty="0">
                <a:latin typeface="Trebuchet MS"/>
                <a:cs typeface="Trebuchet MS"/>
              </a:rPr>
              <a:t>identifier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160" dirty="0">
                <a:latin typeface="Trebuchet MS"/>
                <a:cs typeface="Trebuchet MS"/>
              </a:rPr>
              <a:t>that</a:t>
            </a:r>
            <a:r>
              <a:rPr sz="2700" b="1" spc="130" dirty="0">
                <a:latin typeface="Trebuchet MS"/>
                <a:cs typeface="Trebuchet MS"/>
              </a:rPr>
              <a:t> </a:t>
            </a:r>
            <a:r>
              <a:rPr sz="2700" b="1" spc="90" dirty="0">
                <a:latin typeface="Trebuchet MS"/>
                <a:cs typeface="Trebuchet MS"/>
              </a:rPr>
              <a:t>likely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200" dirty="0">
                <a:latin typeface="Trebuchet MS"/>
                <a:cs typeface="Trebuchet MS"/>
              </a:rPr>
              <a:t>corresponds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105" dirty="0">
                <a:latin typeface="Trebuchet MS"/>
                <a:cs typeface="Trebuchet MS"/>
              </a:rPr>
              <a:t>to</a:t>
            </a:r>
            <a:r>
              <a:rPr sz="2700" b="1" spc="130" dirty="0">
                <a:latin typeface="Trebuchet MS"/>
                <a:cs typeface="Trebuchet MS"/>
              </a:rPr>
              <a:t> </a:t>
            </a:r>
            <a:r>
              <a:rPr sz="2700" b="1" spc="400" dirty="0">
                <a:latin typeface="Trebuchet MS"/>
                <a:cs typeface="Trebuchet MS"/>
              </a:rPr>
              <a:t>a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229" dirty="0">
                <a:latin typeface="Trebuchet MS"/>
                <a:cs typeface="Trebuchet MS"/>
              </a:rPr>
              <a:t>geographical</a:t>
            </a:r>
            <a:r>
              <a:rPr sz="2700" b="1" spc="130" dirty="0">
                <a:latin typeface="Trebuchet MS"/>
                <a:cs typeface="Trebuchet MS"/>
              </a:rPr>
              <a:t> </a:t>
            </a:r>
            <a:r>
              <a:rPr sz="2700" b="1" spc="114" dirty="0">
                <a:latin typeface="Trebuchet MS"/>
                <a:cs typeface="Trebuchet MS"/>
              </a:rPr>
              <a:t>location,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254" dirty="0">
                <a:latin typeface="Trebuchet MS"/>
                <a:cs typeface="Trebuchet MS"/>
              </a:rPr>
              <a:t>such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370" dirty="0">
                <a:latin typeface="Trebuchet MS"/>
                <a:cs typeface="Trebuchet MS"/>
              </a:rPr>
              <a:t>as</a:t>
            </a:r>
            <a:r>
              <a:rPr sz="2700" b="1" spc="130" dirty="0">
                <a:latin typeface="Trebuchet MS"/>
                <a:cs typeface="Trebuchet MS"/>
              </a:rPr>
              <a:t> </a:t>
            </a:r>
            <a:r>
              <a:rPr sz="2700" b="1" spc="350" dirty="0">
                <a:latin typeface="Trebuchet MS"/>
                <a:cs typeface="Trebuchet MS"/>
              </a:rPr>
              <a:t>a </a:t>
            </a:r>
            <a:r>
              <a:rPr sz="2700" b="1" spc="165" dirty="0">
                <a:latin typeface="Trebuchet MS"/>
                <a:cs typeface="Trebuchet MS"/>
              </a:rPr>
              <a:t>country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00" dirty="0">
                <a:latin typeface="Trebuchet MS"/>
                <a:cs typeface="Trebuchet MS"/>
              </a:rPr>
              <a:t>or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00" dirty="0">
                <a:latin typeface="Trebuchet MS"/>
                <a:cs typeface="Trebuchet MS"/>
              </a:rPr>
              <a:t>region.</a:t>
            </a:r>
            <a:endParaRPr sz="2700">
              <a:latin typeface="Trebuchet MS"/>
              <a:cs typeface="Trebuchet MS"/>
            </a:endParaRPr>
          </a:p>
          <a:p>
            <a:pPr marL="86995" marR="5080">
              <a:lnSpc>
                <a:spcPct val="115700"/>
              </a:lnSpc>
            </a:pPr>
            <a:r>
              <a:rPr sz="2700" b="1" spc="110" dirty="0">
                <a:latin typeface="Trebuchet MS"/>
                <a:cs typeface="Trebuchet MS"/>
              </a:rPr>
              <a:t>GenderID:</a:t>
            </a:r>
            <a:r>
              <a:rPr sz="2700" b="1" spc="120" dirty="0">
                <a:latin typeface="Trebuchet MS"/>
                <a:cs typeface="Trebuchet MS"/>
              </a:rPr>
              <a:t> </a:t>
            </a:r>
            <a:r>
              <a:rPr sz="2700" b="1" spc="270" dirty="0">
                <a:latin typeface="Trebuchet MS"/>
                <a:cs typeface="Trebuchet MS"/>
              </a:rPr>
              <a:t>A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190" dirty="0">
                <a:latin typeface="Trebuchet MS"/>
                <a:cs typeface="Trebuchet MS"/>
              </a:rPr>
              <a:t>numerical</a:t>
            </a:r>
            <a:r>
              <a:rPr sz="2700" b="1" spc="120" dirty="0">
                <a:latin typeface="Trebuchet MS"/>
                <a:cs typeface="Trebuchet MS"/>
              </a:rPr>
              <a:t> </a:t>
            </a:r>
            <a:r>
              <a:rPr sz="2700" b="1" spc="70" dirty="0">
                <a:latin typeface="Trebuchet MS"/>
                <a:cs typeface="Trebuchet MS"/>
              </a:rPr>
              <a:t>identifier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55" dirty="0">
                <a:latin typeface="Trebuchet MS"/>
                <a:cs typeface="Trebuchet MS"/>
              </a:rPr>
              <a:t>for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114" dirty="0">
                <a:latin typeface="Trebuchet MS"/>
                <a:cs typeface="Trebuchet MS"/>
              </a:rPr>
              <a:t>the</a:t>
            </a:r>
            <a:r>
              <a:rPr sz="2700" b="1" spc="120" dirty="0">
                <a:latin typeface="Trebuchet MS"/>
                <a:cs typeface="Trebuchet MS"/>
              </a:rPr>
              <a:t> </a:t>
            </a:r>
            <a:r>
              <a:rPr sz="2700" b="1" spc="195" dirty="0">
                <a:latin typeface="Trebuchet MS"/>
                <a:cs typeface="Trebuchet MS"/>
              </a:rPr>
              <a:t>customer's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gender,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130" dirty="0">
                <a:latin typeface="Trebuchet MS"/>
                <a:cs typeface="Trebuchet MS"/>
              </a:rPr>
              <a:t>where</a:t>
            </a:r>
            <a:r>
              <a:rPr sz="2700" b="1" spc="120" dirty="0">
                <a:latin typeface="Trebuchet MS"/>
                <a:cs typeface="Trebuchet MS"/>
              </a:rPr>
              <a:t> </a:t>
            </a:r>
            <a:r>
              <a:rPr sz="2700" b="1" spc="55" dirty="0">
                <a:latin typeface="Trebuchet MS"/>
                <a:cs typeface="Trebuchet MS"/>
              </a:rPr>
              <a:t>for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155" dirty="0">
                <a:latin typeface="Trebuchet MS"/>
                <a:cs typeface="Trebuchet MS"/>
              </a:rPr>
              <a:t>example,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-150" dirty="0">
                <a:latin typeface="Trebuchet MS"/>
                <a:cs typeface="Trebuchet MS"/>
              </a:rPr>
              <a:t>'1'</a:t>
            </a:r>
            <a:r>
              <a:rPr sz="2700" b="1" spc="12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could</a:t>
            </a:r>
            <a:r>
              <a:rPr sz="2700" b="1" spc="125" dirty="0">
                <a:latin typeface="Trebuchet MS"/>
                <a:cs typeface="Trebuchet MS"/>
              </a:rPr>
              <a:t> </a:t>
            </a:r>
            <a:r>
              <a:rPr sz="2700" b="1" spc="120" dirty="0">
                <a:latin typeface="Trebuchet MS"/>
                <a:cs typeface="Trebuchet MS"/>
              </a:rPr>
              <a:t>represent </a:t>
            </a:r>
            <a:r>
              <a:rPr sz="2700" b="1" spc="254" dirty="0">
                <a:latin typeface="Trebuchet MS"/>
                <a:cs typeface="Trebuchet MS"/>
              </a:rPr>
              <a:t>male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295" dirty="0">
                <a:latin typeface="Trebuchet MS"/>
                <a:cs typeface="Trebuchet MS"/>
              </a:rPr>
              <a:t>and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'2'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could</a:t>
            </a:r>
            <a:r>
              <a:rPr sz="2700" b="1" spc="-225" dirty="0">
                <a:latin typeface="Trebuchet MS"/>
                <a:cs typeface="Trebuchet MS"/>
              </a:rPr>
              <a:t> </a:t>
            </a:r>
            <a:r>
              <a:rPr sz="2700" b="1" spc="130" dirty="0">
                <a:latin typeface="Trebuchet MS"/>
                <a:cs typeface="Trebuchet MS"/>
              </a:rPr>
              <a:t>represent</a:t>
            </a:r>
            <a:r>
              <a:rPr sz="2700" b="1" spc="-229" dirty="0">
                <a:latin typeface="Trebuchet MS"/>
                <a:cs typeface="Trebuchet MS"/>
              </a:rPr>
              <a:t> </a:t>
            </a:r>
            <a:r>
              <a:rPr sz="2700" b="1" spc="114" dirty="0">
                <a:latin typeface="Trebuchet MS"/>
                <a:cs typeface="Trebuchet MS"/>
              </a:rPr>
              <a:t>female.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2423436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3375936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4328436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4804686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5280936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5757186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6233436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7185935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" y="8138435"/>
            <a:ext cx="123825" cy="1238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7884795" cy="10287635"/>
            </a:xfrm>
            <a:custGeom>
              <a:avLst/>
              <a:gdLst/>
              <a:ahLst/>
              <a:cxnLst/>
              <a:rect l="l" t="t" r="r" b="b"/>
              <a:pathLst>
                <a:path w="7884795" h="10287635">
                  <a:moveTo>
                    <a:pt x="7884766" y="10287155"/>
                  </a:moveTo>
                  <a:lnTo>
                    <a:pt x="0" y="10287155"/>
                  </a:lnTo>
                  <a:lnTo>
                    <a:pt x="0" y="0"/>
                  </a:lnTo>
                  <a:lnTo>
                    <a:pt x="7884766" y="0"/>
                  </a:lnTo>
                  <a:lnTo>
                    <a:pt x="7884766" y="10287155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235041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692241"/>
              <a:ext cx="114300" cy="11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1149441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1606641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2521041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3435441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3892641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4807041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5721441"/>
              <a:ext cx="114300" cy="114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6178641"/>
              <a:ext cx="114300" cy="114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7093040"/>
              <a:ext cx="114300" cy="1142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8007440"/>
              <a:ext cx="114300" cy="114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8464641"/>
              <a:ext cx="114300" cy="1142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8921840"/>
              <a:ext cx="114300" cy="1142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9" y="9836240"/>
              <a:ext cx="114300" cy="1142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44066" y="-7439"/>
            <a:ext cx="17629505" cy="100838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550" b="1" spc="160" dirty="0">
                <a:latin typeface="Trebuchet MS"/>
                <a:cs typeface="Trebuchet MS"/>
              </a:rPr>
              <a:t>Age:</a:t>
            </a:r>
            <a:r>
              <a:rPr sz="2550" b="1" spc="-22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The</a:t>
            </a:r>
            <a:r>
              <a:rPr sz="2550" b="1" spc="-220" dirty="0">
                <a:latin typeface="Trebuchet MS"/>
                <a:cs typeface="Trebuchet MS"/>
              </a:rPr>
              <a:t> </a:t>
            </a:r>
            <a:r>
              <a:rPr sz="2550" b="1" spc="320" dirty="0">
                <a:latin typeface="Trebuchet MS"/>
                <a:cs typeface="Trebuchet MS"/>
              </a:rPr>
              <a:t>age</a:t>
            </a:r>
            <a:r>
              <a:rPr sz="2550" b="1" spc="-22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of</a:t>
            </a:r>
            <a:r>
              <a:rPr sz="2550" b="1" spc="-22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25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customer.</a:t>
            </a:r>
            <a:endParaRPr sz="2550">
              <a:latin typeface="Trebuchet MS"/>
              <a:cs typeface="Trebuchet MS"/>
            </a:endParaRPr>
          </a:p>
          <a:p>
            <a:pPr marL="12700" marR="6417310">
              <a:lnSpc>
                <a:spcPct val="117600"/>
              </a:lnSpc>
            </a:pPr>
            <a:r>
              <a:rPr sz="2550" b="1" spc="55" dirty="0">
                <a:latin typeface="Trebuchet MS"/>
                <a:cs typeface="Trebuchet MS"/>
              </a:rPr>
              <a:t>Tenure: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The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15" dirty="0">
                <a:latin typeface="Trebuchet MS"/>
                <a:cs typeface="Trebuchet MS"/>
              </a:rPr>
              <a:t>number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of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15" dirty="0">
                <a:latin typeface="Trebuchet MS"/>
                <a:cs typeface="Trebuchet MS"/>
              </a:rPr>
              <a:t>years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00" dirty="0">
                <a:latin typeface="Trebuchet MS"/>
                <a:cs typeface="Trebuchet MS"/>
              </a:rPr>
              <a:t>customer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300" dirty="0">
                <a:latin typeface="Trebuchet MS"/>
                <a:cs typeface="Trebuchet MS"/>
              </a:rPr>
              <a:t>has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been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with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bank. </a:t>
            </a:r>
            <a:r>
              <a:rPr sz="2550" b="1" spc="160" dirty="0">
                <a:latin typeface="Trebuchet MS"/>
                <a:cs typeface="Trebuchet MS"/>
              </a:rPr>
              <a:t>Balance: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35" dirty="0">
                <a:latin typeface="Trebuchet MS"/>
                <a:cs typeface="Trebuchet MS"/>
              </a:rPr>
              <a:t>Current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25" dirty="0">
                <a:latin typeface="Trebuchet MS"/>
                <a:cs typeface="Trebuchet MS"/>
              </a:rPr>
              <a:t>balance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in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90" dirty="0">
                <a:latin typeface="Trebuchet MS"/>
                <a:cs typeface="Trebuchet MS"/>
              </a:rPr>
              <a:t>customer's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account.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165" dirty="0">
                <a:latin typeface="Trebuchet MS"/>
                <a:cs typeface="Trebuchet MS"/>
              </a:rPr>
              <a:t>NumOfProducts: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refers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0" dirty="0">
                <a:latin typeface="Trebuchet MS"/>
                <a:cs typeface="Trebuchet MS"/>
              </a:rPr>
              <a:t>to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15" dirty="0">
                <a:latin typeface="Trebuchet MS"/>
                <a:cs typeface="Trebuchet MS"/>
              </a:rPr>
              <a:t>number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of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85" dirty="0">
                <a:latin typeface="Trebuchet MS"/>
                <a:cs typeface="Trebuchet MS"/>
              </a:rPr>
              <a:t>products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55" dirty="0">
                <a:latin typeface="Trebuchet MS"/>
                <a:cs typeface="Trebuchet MS"/>
              </a:rPr>
              <a:t>that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380" dirty="0">
                <a:latin typeface="Trebuchet MS"/>
                <a:cs typeface="Trebuchet MS"/>
              </a:rPr>
              <a:t>a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200" dirty="0">
                <a:latin typeface="Trebuchet MS"/>
                <a:cs typeface="Trebuchet MS"/>
              </a:rPr>
              <a:t>customer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300" dirty="0">
                <a:latin typeface="Trebuchet MS"/>
                <a:cs typeface="Trebuchet MS"/>
              </a:rPr>
              <a:t>has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purchased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85" dirty="0">
                <a:latin typeface="Trebuchet MS"/>
                <a:cs typeface="Trebuchet MS"/>
              </a:rPr>
              <a:t>through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40" dirty="0">
                <a:latin typeface="Trebuchet MS"/>
                <a:cs typeface="Trebuchet MS"/>
              </a:rPr>
              <a:t>bank.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895985">
              <a:lnSpc>
                <a:spcPct val="117600"/>
              </a:lnSpc>
            </a:pPr>
            <a:r>
              <a:rPr sz="2550" b="1" spc="200" dirty="0">
                <a:latin typeface="Trebuchet MS"/>
                <a:cs typeface="Trebuchet MS"/>
              </a:rPr>
              <a:t>HasCrCard: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75" dirty="0">
                <a:latin typeface="Trebuchet MS"/>
                <a:cs typeface="Trebuchet MS"/>
              </a:rPr>
              <a:t>denotes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25" dirty="0">
                <a:latin typeface="Trebuchet MS"/>
                <a:cs typeface="Trebuchet MS"/>
              </a:rPr>
              <a:t>whether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00" dirty="0">
                <a:latin typeface="Trebuchet MS"/>
                <a:cs typeface="Trebuchet MS"/>
              </a:rPr>
              <a:t>or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not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380" dirty="0">
                <a:latin typeface="Trebuchet MS"/>
                <a:cs typeface="Trebuchet MS"/>
              </a:rPr>
              <a:t>a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00" dirty="0">
                <a:latin typeface="Trebuchet MS"/>
                <a:cs typeface="Trebuchet MS"/>
              </a:rPr>
              <a:t>customer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300" dirty="0">
                <a:latin typeface="Trebuchet MS"/>
                <a:cs typeface="Trebuchet MS"/>
              </a:rPr>
              <a:t>has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380" dirty="0">
                <a:latin typeface="Trebuchet MS"/>
                <a:cs typeface="Trebuchet MS"/>
              </a:rPr>
              <a:t>a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credit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30" dirty="0">
                <a:latin typeface="Trebuchet MS"/>
                <a:cs typeface="Trebuchet MS"/>
              </a:rPr>
              <a:t>card.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This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29" dirty="0">
                <a:latin typeface="Trebuchet MS"/>
                <a:cs typeface="Trebuchet MS"/>
              </a:rPr>
              <a:t>column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55" dirty="0">
                <a:latin typeface="Trebuchet MS"/>
                <a:cs typeface="Trebuchet MS"/>
              </a:rPr>
              <a:t>is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225" dirty="0">
                <a:latin typeface="Trebuchet MS"/>
                <a:cs typeface="Trebuchet MS"/>
              </a:rPr>
              <a:t>also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95" dirty="0">
                <a:latin typeface="Trebuchet MS"/>
                <a:cs typeface="Trebuchet MS"/>
              </a:rPr>
              <a:t>relevant,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55" dirty="0">
                <a:latin typeface="Trebuchet MS"/>
                <a:cs typeface="Trebuchet MS"/>
              </a:rPr>
              <a:t>since </a:t>
            </a:r>
            <a:r>
              <a:rPr sz="2550" b="1" spc="150" dirty="0">
                <a:latin typeface="Trebuchet MS"/>
                <a:cs typeface="Trebuchet MS"/>
              </a:rPr>
              <a:t>people</a:t>
            </a:r>
            <a:r>
              <a:rPr sz="2550" b="1" spc="-220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with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380" dirty="0">
                <a:latin typeface="Trebuchet MS"/>
                <a:cs typeface="Trebuchet MS"/>
              </a:rPr>
              <a:t>a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credit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card</a:t>
            </a:r>
            <a:r>
              <a:rPr sz="2550" b="1" spc="-220" dirty="0">
                <a:latin typeface="Trebuchet MS"/>
                <a:cs typeface="Trebuchet MS"/>
              </a:rPr>
              <a:t> </a:t>
            </a:r>
            <a:r>
              <a:rPr sz="2550" b="1" spc="165" dirty="0">
                <a:latin typeface="Trebuchet MS"/>
                <a:cs typeface="Trebuchet MS"/>
              </a:rPr>
              <a:t>are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90" dirty="0">
                <a:latin typeface="Trebuchet MS"/>
                <a:cs typeface="Trebuchet MS"/>
              </a:rPr>
              <a:t>less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likely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10" dirty="0">
                <a:latin typeface="Trebuchet MS"/>
                <a:cs typeface="Trebuchet MS"/>
              </a:rPr>
              <a:t>to</a:t>
            </a:r>
            <a:r>
              <a:rPr sz="2550" b="1" spc="-220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leave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bank.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-540" dirty="0">
                <a:latin typeface="Trebuchet MS"/>
                <a:cs typeface="Trebuchet MS"/>
              </a:rPr>
              <a:t>1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represents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credit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card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20" dirty="0">
                <a:latin typeface="Trebuchet MS"/>
                <a:cs typeface="Trebuchet MS"/>
              </a:rPr>
              <a:t>holder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180" dirty="0">
                <a:latin typeface="Trebuchet MS"/>
                <a:cs typeface="Trebuchet MS"/>
              </a:rPr>
              <a:t>0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represents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10" dirty="0">
                <a:latin typeface="Trebuchet MS"/>
                <a:cs typeface="Trebuchet MS"/>
              </a:rPr>
              <a:t>non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credit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card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20" dirty="0">
                <a:latin typeface="Trebuchet MS"/>
                <a:cs typeface="Trebuchet MS"/>
              </a:rPr>
              <a:t>holder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768985">
              <a:lnSpc>
                <a:spcPct val="117600"/>
              </a:lnSpc>
            </a:pPr>
            <a:r>
              <a:rPr sz="2550" b="1" spc="165" dirty="0">
                <a:latin typeface="Trebuchet MS"/>
                <a:cs typeface="Trebuchet MS"/>
              </a:rPr>
              <a:t>IsActiveMember: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65" dirty="0">
                <a:latin typeface="Trebuchet MS"/>
                <a:cs typeface="Trebuchet MS"/>
              </a:rPr>
              <a:t>active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15" dirty="0">
                <a:latin typeface="Trebuchet MS"/>
                <a:cs typeface="Trebuchet MS"/>
              </a:rPr>
              <a:t>customers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65" dirty="0">
                <a:latin typeface="Trebuchet MS"/>
                <a:cs typeface="Trebuchet MS"/>
              </a:rPr>
              <a:t>are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90" dirty="0">
                <a:latin typeface="Trebuchet MS"/>
                <a:cs typeface="Trebuchet MS"/>
              </a:rPr>
              <a:t>less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likely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10" dirty="0">
                <a:latin typeface="Trebuchet MS"/>
                <a:cs typeface="Trebuchet MS"/>
              </a:rPr>
              <a:t>to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leave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54" dirty="0">
                <a:latin typeface="Trebuchet MS"/>
                <a:cs typeface="Trebuchet MS"/>
              </a:rPr>
              <a:t>bank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330" dirty="0">
                <a:latin typeface="Trebuchet MS"/>
                <a:cs typeface="Trebuchet MS"/>
              </a:rPr>
              <a:t>(as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20" dirty="0">
                <a:latin typeface="Trebuchet MS"/>
                <a:cs typeface="Trebuchet MS"/>
              </a:rPr>
              <a:t>per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criteria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30" dirty="0">
                <a:latin typeface="Trebuchet MS"/>
                <a:cs typeface="Trebuchet MS"/>
              </a:rPr>
              <a:t>defined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50" dirty="0">
                <a:latin typeface="Trebuchet MS"/>
                <a:cs typeface="Trebuchet MS"/>
              </a:rPr>
              <a:t>by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the </a:t>
            </a:r>
            <a:r>
              <a:rPr sz="2550" b="1" spc="254" dirty="0">
                <a:latin typeface="Trebuchet MS"/>
                <a:cs typeface="Trebuchet MS"/>
              </a:rPr>
              <a:t>bank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60" dirty="0">
                <a:latin typeface="Trebuchet MS"/>
                <a:cs typeface="Trebuchet MS"/>
              </a:rPr>
              <a:t>for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35" dirty="0">
                <a:latin typeface="Trebuchet MS"/>
                <a:cs typeface="Trebuchet MS"/>
              </a:rPr>
              <a:t>identifying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60" dirty="0">
                <a:latin typeface="Trebuchet MS"/>
                <a:cs typeface="Trebuchet MS"/>
              </a:rPr>
              <a:t>activeness).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-540" dirty="0">
                <a:latin typeface="Trebuchet MS"/>
                <a:cs typeface="Trebuchet MS"/>
              </a:rPr>
              <a:t>1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represents</a:t>
            </a:r>
            <a:r>
              <a:rPr sz="2550" b="1" spc="-200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Active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229" dirty="0">
                <a:latin typeface="Trebuchet MS"/>
                <a:cs typeface="Trebuchet MS"/>
              </a:rPr>
              <a:t>Member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180" dirty="0">
                <a:latin typeface="Trebuchet MS"/>
                <a:cs typeface="Trebuchet MS"/>
              </a:rPr>
              <a:t>0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represents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55" dirty="0">
                <a:latin typeface="Trebuchet MS"/>
                <a:cs typeface="Trebuchet MS"/>
              </a:rPr>
              <a:t>Inactive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229" dirty="0">
                <a:latin typeface="Trebuchet MS"/>
                <a:cs typeface="Trebuchet MS"/>
              </a:rPr>
              <a:t>Member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17600"/>
              </a:lnSpc>
              <a:tabLst>
                <a:tab pos="13392150" algn="l"/>
              </a:tabLst>
            </a:pPr>
            <a:r>
              <a:rPr sz="2550" b="1" spc="170" dirty="0">
                <a:latin typeface="Trebuchet MS"/>
                <a:cs typeface="Trebuchet MS"/>
              </a:rPr>
              <a:t>Estimated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Salary: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350" dirty="0">
                <a:latin typeface="Trebuchet MS"/>
                <a:cs typeface="Trebuchet MS"/>
              </a:rPr>
              <a:t>as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with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balance,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people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with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lower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85" dirty="0">
                <a:latin typeface="Trebuchet MS"/>
                <a:cs typeface="Trebuchet MS"/>
              </a:rPr>
              <a:t>salaries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65" dirty="0">
                <a:latin typeface="Trebuchet MS"/>
                <a:cs typeface="Trebuchet MS"/>
              </a:rPr>
              <a:t>are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204" dirty="0">
                <a:latin typeface="Trebuchet MS"/>
                <a:cs typeface="Trebuchet MS"/>
              </a:rPr>
              <a:t>more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likely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85" dirty="0">
                <a:latin typeface="Trebuchet MS"/>
                <a:cs typeface="Trebuchet MS"/>
              </a:rPr>
              <a:t>to</a:t>
            </a:r>
            <a:r>
              <a:rPr sz="2550" b="1" dirty="0">
                <a:latin typeface="Trebuchet MS"/>
                <a:cs typeface="Trebuchet MS"/>
              </a:rPr>
              <a:t>	</a:t>
            </a:r>
            <a:r>
              <a:rPr sz="2550" b="1" spc="210" dirty="0">
                <a:latin typeface="Trebuchet MS"/>
                <a:cs typeface="Trebuchet MS"/>
              </a:rPr>
              <a:t>eave</a:t>
            </a:r>
            <a:r>
              <a:rPr sz="2550" b="1" spc="-22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54" dirty="0">
                <a:latin typeface="Trebuchet MS"/>
                <a:cs typeface="Trebuchet MS"/>
              </a:rPr>
              <a:t>bank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235" dirty="0">
                <a:latin typeface="Trebuchet MS"/>
                <a:cs typeface="Trebuchet MS"/>
              </a:rPr>
              <a:t>compared </a:t>
            </a:r>
            <a:r>
              <a:rPr sz="2550" b="1" spc="110" dirty="0">
                <a:latin typeface="Trebuchet MS"/>
                <a:cs typeface="Trebuchet MS"/>
              </a:rPr>
              <a:t>to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those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with</a:t>
            </a:r>
            <a:r>
              <a:rPr sz="2550" b="1" spc="-210" dirty="0">
                <a:latin typeface="Trebuchet MS"/>
                <a:cs typeface="Trebuchet MS"/>
              </a:rPr>
              <a:t> </a:t>
            </a:r>
            <a:r>
              <a:rPr sz="2550" b="1" spc="165" dirty="0">
                <a:latin typeface="Trebuchet MS"/>
                <a:cs typeface="Trebuchet MS"/>
              </a:rPr>
              <a:t>higher</a:t>
            </a:r>
            <a:r>
              <a:rPr sz="2550" b="1" spc="-215" dirty="0">
                <a:latin typeface="Trebuchet MS"/>
                <a:cs typeface="Trebuchet MS"/>
              </a:rPr>
              <a:t> </a:t>
            </a:r>
            <a:r>
              <a:rPr sz="2550" b="1" spc="130" dirty="0">
                <a:latin typeface="Trebuchet MS"/>
                <a:cs typeface="Trebuchet MS"/>
              </a:rPr>
              <a:t>salaries.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dirty="0">
                <a:latin typeface="Trebuchet MS"/>
                <a:cs typeface="Trebuchet MS"/>
              </a:rPr>
              <a:t>Exited:</a:t>
            </a:r>
            <a:r>
              <a:rPr sz="2550" b="1" spc="-175" dirty="0">
                <a:latin typeface="Trebuchet MS"/>
                <a:cs typeface="Trebuchet MS"/>
              </a:rPr>
              <a:t> </a:t>
            </a:r>
            <a:r>
              <a:rPr sz="2550" b="1" spc="125" dirty="0">
                <a:latin typeface="Trebuchet MS"/>
                <a:cs typeface="Trebuchet MS"/>
              </a:rPr>
              <a:t>whether</a:t>
            </a:r>
            <a:r>
              <a:rPr sz="2550" b="1" spc="-175" dirty="0">
                <a:latin typeface="Trebuchet MS"/>
                <a:cs typeface="Trebuchet MS"/>
              </a:rPr>
              <a:t> </a:t>
            </a:r>
            <a:r>
              <a:rPr sz="2550" b="1" spc="100" dirty="0">
                <a:latin typeface="Trebuchet MS"/>
                <a:cs typeface="Trebuchet MS"/>
              </a:rPr>
              <a:t>or</a:t>
            </a:r>
            <a:r>
              <a:rPr sz="2550" b="1" spc="-170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not</a:t>
            </a:r>
            <a:r>
              <a:rPr sz="2550" b="1" spc="-175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170" dirty="0">
                <a:latin typeface="Trebuchet MS"/>
                <a:cs typeface="Trebuchet MS"/>
              </a:rPr>
              <a:t> </a:t>
            </a:r>
            <a:r>
              <a:rPr sz="2550" b="1" spc="200" dirty="0">
                <a:latin typeface="Trebuchet MS"/>
                <a:cs typeface="Trebuchet MS"/>
              </a:rPr>
              <a:t>customer</a:t>
            </a:r>
            <a:r>
              <a:rPr sz="2550" b="1" spc="-175" dirty="0">
                <a:latin typeface="Trebuchet MS"/>
                <a:cs typeface="Trebuchet MS"/>
              </a:rPr>
              <a:t> </a:t>
            </a:r>
            <a:r>
              <a:rPr sz="2550" b="1" dirty="0">
                <a:latin typeface="Trebuchet MS"/>
                <a:cs typeface="Trebuchet MS"/>
              </a:rPr>
              <a:t>left</a:t>
            </a:r>
            <a:r>
              <a:rPr sz="2550" b="1" spc="-17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175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bank.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180" dirty="0">
                <a:latin typeface="Trebuchet MS"/>
                <a:cs typeface="Trebuchet MS"/>
              </a:rPr>
              <a:t>0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represents</a:t>
            </a:r>
            <a:r>
              <a:rPr sz="2550" b="1" spc="-200" dirty="0">
                <a:latin typeface="Trebuchet MS"/>
                <a:cs typeface="Trebuchet MS"/>
              </a:rPr>
              <a:t> </a:t>
            </a:r>
            <a:r>
              <a:rPr sz="2550" b="1" spc="125" dirty="0">
                <a:latin typeface="Trebuchet MS"/>
                <a:cs typeface="Trebuchet MS"/>
              </a:rPr>
              <a:t>Retain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550" b="1" spc="-540" dirty="0">
                <a:latin typeface="Trebuchet MS"/>
                <a:cs typeface="Trebuchet MS"/>
              </a:rPr>
              <a:t>1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45" dirty="0">
                <a:latin typeface="Trebuchet MS"/>
                <a:cs typeface="Trebuchet MS"/>
              </a:rPr>
              <a:t>represents</a:t>
            </a:r>
            <a:r>
              <a:rPr sz="2550" b="1" spc="-200" dirty="0">
                <a:latin typeface="Trebuchet MS"/>
                <a:cs typeface="Trebuchet MS"/>
              </a:rPr>
              <a:t> </a:t>
            </a:r>
            <a:r>
              <a:rPr sz="2550" b="1" spc="-20" dirty="0">
                <a:latin typeface="Trebuchet MS"/>
                <a:cs typeface="Trebuchet MS"/>
              </a:rPr>
              <a:t>Exit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550" b="1" spc="235" dirty="0">
                <a:latin typeface="Trebuchet MS"/>
                <a:cs typeface="Trebuchet MS"/>
              </a:rPr>
              <a:t>Bank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90" dirty="0">
                <a:latin typeface="Trebuchet MS"/>
                <a:cs typeface="Trebuchet MS"/>
              </a:rPr>
              <a:t>DOJ: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90" dirty="0">
                <a:latin typeface="Trebuchet MS"/>
                <a:cs typeface="Trebuchet MS"/>
              </a:rPr>
              <a:t>date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85" dirty="0">
                <a:latin typeface="Trebuchet MS"/>
                <a:cs typeface="Trebuchet MS"/>
              </a:rPr>
              <a:t>when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220" dirty="0">
                <a:latin typeface="Trebuchet MS"/>
                <a:cs typeface="Trebuchet MS"/>
              </a:rPr>
              <a:t>Customer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70" dirty="0">
                <a:latin typeface="Trebuchet MS"/>
                <a:cs typeface="Trebuchet MS"/>
              </a:rPr>
              <a:t>associated/joined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05" dirty="0">
                <a:latin typeface="Trebuchet MS"/>
                <a:cs typeface="Trebuchet MS"/>
              </a:rPr>
              <a:t>with</a:t>
            </a:r>
            <a:r>
              <a:rPr sz="2550" b="1" spc="-200" dirty="0">
                <a:latin typeface="Trebuchet MS"/>
                <a:cs typeface="Trebuchet MS"/>
              </a:rPr>
              <a:t> </a:t>
            </a:r>
            <a:r>
              <a:rPr sz="2550" b="1" spc="114" dirty="0">
                <a:latin typeface="Trebuchet MS"/>
                <a:cs typeface="Trebuchet MS"/>
              </a:rPr>
              <a:t>the</a:t>
            </a:r>
            <a:r>
              <a:rPr sz="2550" b="1" spc="-204" dirty="0">
                <a:latin typeface="Trebuchet MS"/>
                <a:cs typeface="Trebuchet MS"/>
              </a:rPr>
              <a:t> </a:t>
            </a:r>
            <a:r>
              <a:rPr sz="2550" b="1" spc="150" dirty="0">
                <a:latin typeface="Trebuchet MS"/>
                <a:cs typeface="Trebuchet MS"/>
              </a:rPr>
              <a:t>bank.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object 4"/>
            <p:cNvSpPr/>
            <p:nvPr/>
          </p:nvSpPr>
          <p:spPr>
            <a:xfrm>
              <a:off x="0" y="6295750"/>
              <a:ext cx="18288635" cy="3991610"/>
            </a:xfrm>
            <a:custGeom>
              <a:avLst/>
              <a:gdLst/>
              <a:ahLst/>
              <a:cxnLst/>
              <a:rect l="l" t="t" r="r" b="b"/>
              <a:pathLst>
                <a:path w="18288635" h="3991609">
                  <a:moveTo>
                    <a:pt x="18288025" y="3991248"/>
                  </a:moveTo>
                  <a:lnTo>
                    <a:pt x="0" y="3991248"/>
                  </a:lnTo>
                  <a:lnTo>
                    <a:pt x="0" y="0"/>
                  </a:lnTo>
                  <a:lnTo>
                    <a:pt x="18288025" y="0"/>
                  </a:lnTo>
                  <a:lnTo>
                    <a:pt x="18288025" y="3991248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919" y="1028700"/>
              <a:ext cx="15027498" cy="90106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675" rIns="0" bIns="0" rtlCol="0">
            <a:spAutoFit/>
          </a:bodyPr>
          <a:lstStyle/>
          <a:p>
            <a:pPr marL="5707380">
              <a:lnSpc>
                <a:spcPct val="100000"/>
              </a:lnSpc>
              <a:spcBef>
                <a:spcPts val="105"/>
              </a:spcBef>
            </a:pPr>
            <a:r>
              <a:rPr sz="3000" u="heavy" spc="290" dirty="0">
                <a:uFill>
                  <a:solidFill>
                    <a:srgbClr val="000000"/>
                  </a:solidFill>
                </a:uFill>
              </a:rPr>
              <a:t>Database</a:t>
            </a:r>
            <a:r>
              <a:rPr sz="3000" u="heavy" spc="-2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315" dirty="0">
                <a:uFill>
                  <a:solidFill>
                    <a:srgbClr val="000000"/>
                  </a:solidFill>
                </a:uFill>
              </a:rPr>
              <a:t>Schema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295750"/>
              <a:ext cx="18288635" cy="3991610"/>
            </a:xfrm>
            <a:custGeom>
              <a:avLst/>
              <a:gdLst/>
              <a:ahLst/>
              <a:cxnLst/>
              <a:rect l="l" t="t" r="r" b="b"/>
              <a:pathLst>
                <a:path w="18288635" h="3991609">
                  <a:moveTo>
                    <a:pt x="18288025" y="3991248"/>
                  </a:moveTo>
                  <a:lnTo>
                    <a:pt x="0" y="3991248"/>
                  </a:lnTo>
                  <a:lnTo>
                    <a:pt x="0" y="0"/>
                  </a:lnTo>
                  <a:lnTo>
                    <a:pt x="18288025" y="0"/>
                  </a:lnTo>
                  <a:lnTo>
                    <a:pt x="18288025" y="3991248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9262" rIns="0" bIns="0" rtlCol="0">
            <a:spAutoFit/>
          </a:bodyPr>
          <a:lstStyle/>
          <a:p>
            <a:pPr marL="6129655">
              <a:lnSpc>
                <a:spcPct val="100000"/>
              </a:lnSpc>
              <a:spcBef>
                <a:spcPts val="105"/>
              </a:spcBef>
            </a:pPr>
            <a:r>
              <a:rPr sz="3000" u="heavy" spc="280" dirty="0">
                <a:uFill>
                  <a:solidFill>
                    <a:srgbClr val="000000"/>
                  </a:solidFill>
                </a:uFill>
              </a:rPr>
              <a:t>Data</a:t>
            </a:r>
            <a:r>
              <a:rPr sz="3000" u="heavy" spc="-25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145" dirty="0">
                <a:uFill>
                  <a:solidFill>
                    <a:srgbClr val="000000"/>
                  </a:solidFill>
                </a:uFill>
              </a:rPr>
              <a:t>Overview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848155" y="2406833"/>
            <a:ext cx="114300" cy="5372100"/>
            <a:chOff x="848155" y="2406833"/>
            <a:chExt cx="114300" cy="5372100"/>
          </a:xfrm>
        </p:grpSpPr>
        <p:pic>
          <p:nvPicPr>
            <p:cNvPr id="7" name="object 7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2406833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3283133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4159433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5035733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5912033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6788333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155" y="7664633"/>
              <a:ext cx="114300" cy="114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19716" y="2237542"/>
            <a:ext cx="4701540" cy="566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b="1" spc="100" dirty="0">
                <a:latin typeface="Trebuchet MS"/>
                <a:cs typeface="Trebuchet MS"/>
              </a:rPr>
              <a:t>Total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Balance:</a:t>
            </a:r>
            <a:r>
              <a:rPr sz="2500" b="1" spc="-200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765M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500" b="1" spc="135" dirty="0">
                <a:latin typeface="Trebuchet MS"/>
                <a:cs typeface="Trebuchet MS"/>
              </a:rPr>
              <a:t>Active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customers: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5151</a:t>
            </a:r>
            <a:endParaRPr sz="2500">
              <a:latin typeface="Trebuchet MS"/>
              <a:cs typeface="Trebuchet MS"/>
            </a:endParaRPr>
          </a:p>
          <a:p>
            <a:pPr marL="12700" marR="892810">
              <a:lnSpc>
                <a:spcPct val="229999"/>
              </a:lnSpc>
            </a:pPr>
            <a:r>
              <a:rPr sz="2500" b="1" spc="60" dirty="0">
                <a:latin typeface="Trebuchet MS"/>
                <a:cs typeface="Trebuchet MS"/>
              </a:rPr>
              <a:t>Exited</a:t>
            </a:r>
            <a:r>
              <a:rPr sz="2500" b="1" spc="-225" dirty="0">
                <a:latin typeface="Trebuchet MS"/>
                <a:cs typeface="Trebuchet MS"/>
              </a:rPr>
              <a:t> </a:t>
            </a:r>
            <a:r>
              <a:rPr sz="2500" b="1" spc="180" dirty="0">
                <a:latin typeface="Trebuchet MS"/>
                <a:cs typeface="Trebuchet MS"/>
              </a:rPr>
              <a:t>Customers: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2037 </a:t>
            </a:r>
            <a:r>
              <a:rPr sz="2500" b="1" spc="100" dirty="0">
                <a:latin typeface="Trebuchet MS"/>
                <a:cs typeface="Trebuchet MS"/>
              </a:rPr>
              <a:t>Total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customers: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-25" dirty="0">
                <a:latin typeface="Trebuchet MS"/>
                <a:cs typeface="Trebuchet MS"/>
              </a:rPr>
              <a:t>10k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229999"/>
              </a:lnSpc>
            </a:pPr>
            <a:r>
              <a:rPr sz="2500" b="1" spc="120" dirty="0">
                <a:latin typeface="Trebuchet MS"/>
                <a:cs typeface="Trebuchet MS"/>
              </a:rPr>
              <a:t>Credit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45" dirty="0">
                <a:latin typeface="Trebuchet MS"/>
                <a:cs typeface="Trebuchet MS"/>
              </a:rPr>
              <a:t>Card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65" dirty="0">
                <a:latin typeface="Trebuchet MS"/>
                <a:cs typeface="Trebuchet MS"/>
              </a:rPr>
              <a:t>customers: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60" dirty="0">
                <a:latin typeface="Trebuchet MS"/>
                <a:cs typeface="Trebuchet MS"/>
              </a:rPr>
              <a:t>7055 </a:t>
            </a:r>
            <a:r>
              <a:rPr sz="2500" b="1" spc="310" dirty="0">
                <a:latin typeface="Trebuchet MS"/>
                <a:cs typeface="Trebuchet MS"/>
              </a:rPr>
              <a:t>Avg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20" dirty="0">
                <a:latin typeface="Trebuchet MS"/>
                <a:cs typeface="Trebuchet MS"/>
              </a:rPr>
              <a:t>Credit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90" dirty="0">
                <a:latin typeface="Trebuchet MS"/>
                <a:cs typeface="Trebuchet MS"/>
              </a:rPr>
              <a:t>Score: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60" dirty="0">
                <a:latin typeface="Trebuchet MS"/>
                <a:cs typeface="Trebuchet MS"/>
              </a:rPr>
              <a:t>650.53 </a:t>
            </a:r>
            <a:r>
              <a:rPr sz="2500" b="1" spc="195" dirty="0">
                <a:latin typeface="Trebuchet MS"/>
                <a:cs typeface="Trebuchet MS"/>
              </a:rPr>
              <a:t>Churn</a:t>
            </a:r>
            <a:r>
              <a:rPr sz="2500" b="1" spc="-225" dirty="0">
                <a:latin typeface="Trebuchet MS"/>
                <a:cs typeface="Trebuchet MS"/>
              </a:rPr>
              <a:t> </a:t>
            </a:r>
            <a:r>
              <a:rPr sz="2500" b="1" spc="75" dirty="0">
                <a:latin typeface="Trebuchet MS"/>
                <a:cs typeface="Trebuchet MS"/>
              </a:rPr>
              <a:t>Rate: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20.37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5750"/>
            <a:ext cx="18288635" cy="3991610"/>
            <a:chOff x="0" y="6295750"/>
            <a:chExt cx="18288635" cy="3991610"/>
          </a:xfrm>
        </p:grpSpPr>
        <p:sp>
          <p:nvSpPr>
            <p:cNvPr id="3" name="object 3"/>
            <p:cNvSpPr/>
            <p:nvPr/>
          </p:nvSpPr>
          <p:spPr>
            <a:xfrm>
              <a:off x="0" y="6295750"/>
              <a:ext cx="18288635" cy="3991610"/>
            </a:xfrm>
            <a:custGeom>
              <a:avLst/>
              <a:gdLst/>
              <a:ahLst/>
              <a:cxnLst/>
              <a:rect l="l" t="t" r="r" b="b"/>
              <a:pathLst>
                <a:path w="18288635" h="3991609">
                  <a:moveTo>
                    <a:pt x="18288025" y="3991248"/>
                  </a:moveTo>
                  <a:lnTo>
                    <a:pt x="0" y="3991248"/>
                  </a:lnTo>
                  <a:lnTo>
                    <a:pt x="0" y="0"/>
                  </a:lnTo>
                  <a:lnTo>
                    <a:pt x="18288025" y="0"/>
                  </a:lnTo>
                  <a:lnTo>
                    <a:pt x="18288025" y="3991248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852" y="6546468"/>
              <a:ext cx="114300" cy="1142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0279" y="589121"/>
            <a:ext cx="60274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u="heavy" dirty="0">
                <a:uFill>
                  <a:solidFill>
                    <a:srgbClr val="000000"/>
                  </a:solidFill>
                </a:uFill>
              </a:rPr>
              <a:t>Key</a:t>
            </a:r>
            <a:r>
              <a:rPr sz="3000" u="heavy" spc="6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185" dirty="0">
                <a:uFill>
                  <a:solidFill>
                    <a:srgbClr val="000000"/>
                  </a:solidFill>
                </a:uFill>
              </a:rPr>
              <a:t>Metrics</a:t>
            </a:r>
            <a:r>
              <a:rPr sz="3000" u="heavy" spc="-24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325" dirty="0">
                <a:uFill>
                  <a:solidFill>
                    <a:srgbClr val="000000"/>
                  </a:solidFill>
                </a:uFill>
              </a:rPr>
              <a:t>and</a:t>
            </a:r>
            <a:r>
              <a:rPr sz="3000" u="heavy" spc="-24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145" dirty="0">
                <a:uFill>
                  <a:solidFill>
                    <a:srgbClr val="000000"/>
                  </a:solidFill>
                </a:uFill>
              </a:rPr>
              <a:t>Visualizations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52" y="2164969"/>
            <a:ext cx="114300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4414" y="1995678"/>
            <a:ext cx="17080865" cy="5227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b="1" spc="210" dirty="0">
                <a:latin typeface="Trebuchet MS"/>
                <a:cs typeface="Trebuchet MS"/>
              </a:rPr>
              <a:t>Customer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distribution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by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300" dirty="0">
                <a:latin typeface="Trebuchet MS"/>
                <a:cs typeface="Trebuchet MS"/>
              </a:rPr>
              <a:t>age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40" dirty="0">
                <a:latin typeface="Trebuchet MS"/>
                <a:cs typeface="Trebuchet MS"/>
              </a:rPr>
              <a:t>group,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credit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score,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geography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45" dirty="0">
                <a:latin typeface="Trebuchet MS"/>
                <a:cs typeface="Trebuchet MS"/>
              </a:rPr>
              <a:t>tenure.</a:t>
            </a:r>
            <a:endParaRPr sz="2500">
              <a:latin typeface="Trebuchet MS"/>
              <a:cs typeface="Trebuchet MS"/>
            </a:endParaRPr>
          </a:p>
          <a:p>
            <a:pPr marL="12700" marR="3462020">
              <a:lnSpc>
                <a:spcPct val="229999"/>
              </a:lnSpc>
            </a:pPr>
            <a:r>
              <a:rPr sz="2500" b="1" spc="175" dirty="0">
                <a:latin typeface="Trebuchet MS"/>
                <a:cs typeface="Trebuchet MS"/>
              </a:rPr>
              <a:t>Breakdown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75" dirty="0">
                <a:latin typeface="Trebuchet MS"/>
                <a:cs typeface="Trebuchet MS"/>
              </a:rPr>
              <a:t>of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credit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card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145" dirty="0">
                <a:latin typeface="Trebuchet MS"/>
                <a:cs typeface="Trebuchet MS"/>
              </a:rPr>
              <a:t>holders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204" dirty="0">
                <a:latin typeface="Trebuchet MS"/>
                <a:cs typeface="Trebuchet MS"/>
              </a:rPr>
              <a:t>number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75" dirty="0">
                <a:latin typeface="Trebuchet MS"/>
                <a:cs typeface="Trebuchet MS"/>
              </a:rPr>
              <a:t>of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bank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80" dirty="0">
                <a:latin typeface="Trebuchet MS"/>
                <a:cs typeface="Trebuchet MS"/>
              </a:rPr>
              <a:t>products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used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per</a:t>
            </a:r>
            <a:r>
              <a:rPr sz="2500" b="1" spc="-220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customer. </a:t>
            </a:r>
            <a:r>
              <a:rPr sz="2500" b="1" spc="195" dirty="0">
                <a:latin typeface="Trebuchet MS"/>
                <a:cs typeface="Trebuchet MS"/>
              </a:rPr>
              <a:t>Churn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60" dirty="0">
                <a:latin typeface="Trebuchet MS"/>
                <a:cs typeface="Trebuchet MS"/>
              </a:rPr>
              <a:t>rates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by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age,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95" dirty="0">
                <a:latin typeface="Trebuchet MS"/>
                <a:cs typeface="Trebuchet MS"/>
              </a:rPr>
              <a:t>geography,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credit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05" dirty="0">
                <a:latin typeface="Trebuchet MS"/>
                <a:cs typeface="Trebuchet MS"/>
              </a:rPr>
              <a:t>score,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00" dirty="0">
                <a:latin typeface="Trebuchet MS"/>
                <a:cs typeface="Trebuchet MS"/>
              </a:rPr>
              <a:t>tenure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status.</a:t>
            </a:r>
            <a:endParaRPr sz="2500">
              <a:latin typeface="Trebuchet MS"/>
              <a:cs typeface="Trebuchet MS"/>
            </a:endParaRPr>
          </a:p>
          <a:p>
            <a:pPr marL="12700" marR="3508375">
              <a:lnSpc>
                <a:spcPct val="229999"/>
              </a:lnSpc>
            </a:pPr>
            <a:r>
              <a:rPr sz="2500" b="1" spc="210" dirty="0">
                <a:latin typeface="Trebuchet MS"/>
                <a:cs typeface="Trebuchet MS"/>
              </a:rPr>
              <a:t>Average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balance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10" dirty="0">
                <a:latin typeface="Trebuchet MS"/>
                <a:cs typeface="Trebuchet MS"/>
              </a:rPr>
              <a:t>salary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25" dirty="0">
                <a:latin typeface="Trebuchet MS"/>
                <a:cs typeface="Trebuchet MS"/>
              </a:rPr>
              <a:t>comparisons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between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25" dirty="0">
                <a:latin typeface="Trebuchet MS"/>
                <a:cs typeface="Trebuchet MS"/>
              </a:rPr>
              <a:t>retained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85" dirty="0">
                <a:latin typeface="Trebuchet MS"/>
                <a:cs typeface="Trebuchet MS"/>
              </a:rPr>
              <a:t>exited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55" dirty="0">
                <a:latin typeface="Trebuchet MS"/>
                <a:cs typeface="Trebuchet MS"/>
              </a:rPr>
              <a:t>customers. </a:t>
            </a:r>
            <a:r>
              <a:rPr sz="2500" b="1" spc="210" dirty="0">
                <a:latin typeface="Trebuchet MS"/>
                <a:cs typeface="Trebuchet MS"/>
              </a:rPr>
              <a:t>Customer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70" dirty="0">
                <a:latin typeface="Trebuchet MS"/>
                <a:cs typeface="Trebuchet MS"/>
              </a:rPr>
              <a:t>growth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10" dirty="0">
                <a:latin typeface="Trebuchet MS"/>
                <a:cs typeface="Trebuchet MS"/>
              </a:rPr>
              <a:t>trend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240" dirty="0">
                <a:latin typeface="Trebuchet MS"/>
                <a:cs typeface="Trebuchet MS"/>
              </a:rPr>
              <a:t>by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95" dirty="0">
                <a:latin typeface="Trebuchet MS"/>
                <a:cs typeface="Trebuchet MS"/>
              </a:rPr>
              <a:t>year,</a:t>
            </a:r>
            <a:r>
              <a:rPr sz="2500" b="1" spc="-204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showing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50" dirty="0">
                <a:latin typeface="Trebuchet MS"/>
                <a:cs typeface="Trebuchet MS"/>
              </a:rPr>
              <a:t>acquisition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130" dirty="0">
                <a:latin typeface="Trebuchet MS"/>
                <a:cs typeface="Trebuchet MS"/>
              </a:rPr>
              <a:t>over</a:t>
            </a:r>
            <a:r>
              <a:rPr sz="2500" b="1" spc="-210" dirty="0">
                <a:latin typeface="Trebuchet MS"/>
                <a:cs typeface="Trebuchet MS"/>
              </a:rPr>
              <a:t> </a:t>
            </a:r>
            <a:r>
              <a:rPr sz="2500" b="1" spc="65" dirty="0">
                <a:latin typeface="Trebuchet MS"/>
                <a:cs typeface="Trebuchet MS"/>
              </a:rPr>
              <a:t>time.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tabLst>
                <a:tab pos="2347595" algn="l"/>
                <a:tab pos="3759200" algn="l"/>
                <a:tab pos="4324985" algn="l"/>
                <a:tab pos="5245100" algn="l"/>
                <a:tab pos="6830695" algn="l"/>
                <a:tab pos="8355965" algn="l"/>
                <a:tab pos="9224010" algn="l"/>
                <a:tab pos="10749280" algn="l"/>
                <a:tab pos="12335510" algn="l"/>
                <a:tab pos="13130530" algn="l"/>
                <a:tab pos="14050644" algn="l"/>
                <a:tab pos="15963900" algn="l"/>
              </a:tabLst>
            </a:pPr>
            <a:r>
              <a:rPr sz="2500" b="1" spc="200" dirty="0">
                <a:latin typeface="Trebuchet MS"/>
                <a:cs typeface="Trebuchet MS"/>
              </a:rPr>
              <a:t>Comparative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55" dirty="0">
                <a:latin typeface="Trebuchet MS"/>
                <a:cs typeface="Trebuchet MS"/>
              </a:rPr>
              <a:t>metrics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65" dirty="0">
                <a:latin typeface="Trebuchet MS"/>
                <a:cs typeface="Trebuchet MS"/>
              </a:rPr>
              <a:t>on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95" dirty="0">
                <a:latin typeface="Trebuchet MS"/>
                <a:cs typeface="Trebuchet MS"/>
              </a:rPr>
              <a:t>total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50" dirty="0">
                <a:latin typeface="Trebuchet MS"/>
                <a:cs typeface="Trebuchet MS"/>
              </a:rPr>
              <a:t>balance,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215" dirty="0">
                <a:latin typeface="Trebuchet MS"/>
                <a:cs typeface="Trebuchet MS"/>
              </a:rPr>
              <a:t>average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50" dirty="0">
                <a:latin typeface="Trebuchet MS"/>
                <a:cs typeface="Trebuchet MS"/>
              </a:rPr>
              <a:t>age,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215" dirty="0">
                <a:latin typeface="Trebuchet MS"/>
                <a:cs typeface="Trebuchet MS"/>
              </a:rPr>
              <a:t>average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50" dirty="0">
                <a:latin typeface="Trebuchet MS"/>
                <a:cs typeface="Trebuchet MS"/>
              </a:rPr>
              <a:t>balance,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240" dirty="0">
                <a:latin typeface="Trebuchet MS"/>
                <a:cs typeface="Trebuchet MS"/>
              </a:rPr>
              <a:t>and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05" dirty="0">
                <a:latin typeface="Trebuchet MS"/>
                <a:cs typeface="Trebuchet MS"/>
              </a:rPr>
              <a:t>total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195" dirty="0">
                <a:latin typeface="Trebuchet MS"/>
                <a:cs typeface="Trebuchet MS"/>
              </a:rPr>
              <a:t>customers</a:t>
            </a:r>
            <a:r>
              <a:rPr sz="2500" b="1" dirty="0">
                <a:latin typeface="Trebuchet MS"/>
                <a:cs typeface="Trebuchet MS"/>
              </a:rPr>
              <a:t>	</a:t>
            </a:r>
            <a:r>
              <a:rPr sz="2500" b="1" spc="225" dirty="0">
                <a:latin typeface="Trebuchet MS"/>
                <a:cs typeface="Trebuchet MS"/>
              </a:rPr>
              <a:t>across </a:t>
            </a:r>
            <a:r>
              <a:rPr sz="2500" b="1" spc="180" dirty="0">
                <a:latin typeface="Trebuchet MS"/>
                <a:cs typeface="Trebuchet MS"/>
              </a:rPr>
              <a:t>gender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65" dirty="0">
                <a:latin typeface="Trebuchet MS"/>
                <a:cs typeface="Trebuchet MS"/>
              </a:rPr>
              <a:t>and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215" dirty="0">
                <a:latin typeface="Trebuchet MS"/>
                <a:cs typeface="Trebuchet MS"/>
              </a:rPr>
              <a:t>geographic</a:t>
            </a:r>
            <a:r>
              <a:rPr sz="2500" b="1" spc="-215" dirty="0">
                <a:latin typeface="Trebuchet MS"/>
                <a:cs typeface="Trebuchet MS"/>
              </a:rPr>
              <a:t> </a:t>
            </a:r>
            <a:r>
              <a:rPr sz="2500" b="1" spc="114" dirty="0">
                <a:latin typeface="Trebuchet MS"/>
                <a:cs typeface="Trebuchet MS"/>
              </a:rPr>
              <a:t>locations.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52" y="3041269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52" y="391756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52" y="479386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52" y="5670169"/>
            <a:ext cx="114300" cy="114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295750"/>
              <a:ext cx="18288635" cy="3991610"/>
            </a:xfrm>
            <a:custGeom>
              <a:avLst/>
              <a:gdLst/>
              <a:ahLst/>
              <a:cxnLst/>
              <a:rect l="l" t="t" r="r" b="b"/>
              <a:pathLst>
                <a:path w="18288635" h="3991609">
                  <a:moveTo>
                    <a:pt x="18288025" y="3991248"/>
                  </a:moveTo>
                  <a:lnTo>
                    <a:pt x="0" y="3991248"/>
                  </a:lnTo>
                  <a:lnTo>
                    <a:pt x="0" y="0"/>
                  </a:lnTo>
                  <a:lnTo>
                    <a:pt x="18288025" y="0"/>
                  </a:lnTo>
                  <a:lnTo>
                    <a:pt x="18288025" y="3991248"/>
                  </a:lnTo>
                  <a:close/>
                </a:path>
              </a:pathLst>
            </a:custGeom>
            <a:solidFill>
              <a:srgbClr val="625489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215765">
              <a:lnSpc>
                <a:spcPct val="100000"/>
              </a:lnSpc>
              <a:spcBef>
                <a:spcPts val="114"/>
              </a:spcBef>
            </a:pPr>
            <a:r>
              <a:rPr sz="3200" u="heavy" spc="240" dirty="0">
                <a:uFill>
                  <a:solidFill>
                    <a:srgbClr val="000000"/>
                  </a:solidFill>
                </a:uFill>
              </a:rPr>
              <a:t>Insights</a:t>
            </a:r>
            <a:r>
              <a:rPr sz="3200" u="heavy" spc="-26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heavy" spc="345" dirty="0">
                <a:uFill>
                  <a:solidFill>
                    <a:srgbClr val="000000"/>
                  </a:solidFill>
                </a:uFill>
              </a:rPr>
              <a:t>and</a:t>
            </a:r>
            <a:r>
              <a:rPr sz="3200" u="heavy" spc="-26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heavy" spc="260" dirty="0">
                <a:uFill>
                  <a:solidFill>
                    <a:srgbClr val="000000"/>
                  </a:solidFill>
                </a:uFill>
              </a:rPr>
              <a:t>Recommendations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858986" y="1093622"/>
            <a:ext cx="1657032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1" spc="235" dirty="0">
                <a:latin typeface="Trebuchet MS"/>
                <a:cs typeface="Trebuchet MS"/>
              </a:rPr>
              <a:t>Customer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120" dirty="0">
                <a:latin typeface="Trebuchet MS"/>
                <a:cs typeface="Trebuchet MS"/>
              </a:rPr>
              <a:t>distribution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295" dirty="0">
                <a:latin typeface="Trebuchet MS"/>
                <a:cs typeface="Trebuchet MS"/>
              </a:rPr>
              <a:t>and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210" dirty="0">
                <a:latin typeface="Trebuchet MS"/>
                <a:cs typeface="Trebuchet MS"/>
              </a:rPr>
              <a:t>Churn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130" dirty="0">
                <a:latin typeface="Trebuchet MS"/>
                <a:cs typeface="Trebuchet MS"/>
              </a:rPr>
              <a:t>rate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260" dirty="0">
                <a:latin typeface="Trebuchet MS"/>
                <a:cs typeface="Trebuchet MS"/>
              </a:rPr>
              <a:t>by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335" dirty="0">
                <a:latin typeface="Trebuchet MS"/>
                <a:cs typeface="Trebuchet MS"/>
              </a:rPr>
              <a:t>age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155" dirty="0">
                <a:latin typeface="Trebuchet MS"/>
                <a:cs typeface="Trebuchet MS"/>
              </a:rPr>
              <a:t>group,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100" dirty="0">
                <a:latin typeface="Trebuchet MS"/>
                <a:cs typeface="Trebuchet MS"/>
              </a:rPr>
              <a:t>credit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110" dirty="0">
                <a:latin typeface="Trebuchet MS"/>
                <a:cs typeface="Trebuchet MS"/>
              </a:rPr>
              <a:t>score,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270" dirty="0">
                <a:latin typeface="Trebuchet MS"/>
                <a:cs typeface="Trebuchet MS"/>
              </a:rPr>
              <a:t>geography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295" dirty="0">
                <a:latin typeface="Trebuchet MS"/>
                <a:cs typeface="Trebuchet MS"/>
              </a:rPr>
              <a:t>and</a:t>
            </a:r>
            <a:r>
              <a:rPr sz="2900" b="1" spc="-254" dirty="0">
                <a:latin typeface="Trebuchet MS"/>
                <a:cs typeface="Trebuchet MS"/>
              </a:rPr>
              <a:t> </a:t>
            </a:r>
            <a:r>
              <a:rPr sz="2900" b="1" spc="100" dirty="0">
                <a:latin typeface="Trebuchet MS"/>
                <a:cs typeface="Trebuchet MS"/>
              </a:rPr>
              <a:t>tenure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6224" y="1978969"/>
            <a:ext cx="17383125" cy="7267575"/>
            <a:chOff x="276224" y="1978969"/>
            <a:chExt cx="17383125" cy="7267575"/>
          </a:xfrm>
        </p:grpSpPr>
        <p:pic>
          <p:nvPicPr>
            <p:cNvPr id="8" name="object 8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224" y="7760105"/>
              <a:ext cx="114300" cy="1142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224" y="9131706"/>
              <a:ext cx="114300" cy="11429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331" y="1978969"/>
              <a:ext cx="6886574" cy="49815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850" y="2089183"/>
              <a:ext cx="9201149" cy="4762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object 12"/>
          <p:cNvSpPr txBox="1"/>
          <p:nvPr/>
        </p:nvSpPr>
        <p:spPr>
          <a:xfrm>
            <a:off x="547042" y="7517968"/>
            <a:ext cx="1775396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sz="2600" b="1" spc="170" dirty="0">
                <a:latin typeface="Trebuchet MS"/>
                <a:cs typeface="Trebuchet MS"/>
              </a:rPr>
              <a:t>Younger</a:t>
            </a:r>
            <a:r>
              <a:rPr sz="2600" b="1" spc="315" dirty="0">
                <a:latin typeface="Trebuchet MS"/>
                <a:cs typeface="Trebuchet MS"/>
              </a:rPr>
              <a:t> </a:t>
            </a:r>
            <a:r>
              <a:rPr sz="2600" b="1" spc="195" dirty="0">
                <a:latin typeface="Trebuchet MS"/>
                <a:cs typeface="Trebuchet MS"/>
              </a:rPr>
              <a:t>customers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229" dirty="0">
                <a:latin typeface="Trebuchet MS"/>
                <a:cs typeface="Trebuchet MS"/>
              </a:rPr>
              <a:t>(20-</a:t>
            </a:r>
            <a:r>
              <a:rPr sz="2600" b="1" spc="215" dirty="0">
                <a:latin typeface="Trebuchet MS"/>
                <a:cs typeface="Trebuchet MS"/>
              </a:rPr>
              <a:t>40)</a:t>
            </a:r>
            <a:r>
              <a:rPr sz="2600" b="1" spc="315" dirty="0">
                <a:latin typeface="Trebuchet MS"/>
                <a:cs typeface="Trebuchet MS"/>
              </a:rPr>
              <a:t> </a:t>
            </a:r>
            <a:r>
              <a:rPr sz="2600" b="1" spc="220" dirty="0">
                <a:latin typeface="Trebuchet MS"/>
                <a:cs typeface="Trebuchet MS"/>
              </a:rPr>
              <a:t>have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114" dirty="0">
                <a:latin typeface="Trebuchet MS"/>
                <a:cs typeface="Trebuchet MS"/>
              </a:rPr>
              <a:t>low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95" dirty="0">
                <a:latin typeface="Trebuchet MS"/>
                <a:cs typeface="Trebuchet MS"/>
              </a:rPr>
              <a:t>churn,</a:t>
            </a:r>
            <a:r>
              <a:rPr sz="2600" b="1" spc="31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indicating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360" dirty="0">
                <a:latin typeface="Trebuchet MS"/>
                <a:cs typeface="Trebuchet MS"/>
              </a:rPr>
              <a:t>a</a:t>
            </a:r>
            <a:r>
              <a:rPr sz="2600" b="1" spc="315" dirty="0">
                <a:latin typeface="Trebuchet MS"/>
                <a:cs typeface="Trebuchet MS"/>
              </a:rPr>
              <a:t> </a:t>
            </a:r>
            <a:r>
              <a:rPr sz="2600" b="1" spc="250" dirty="0">
                <a:latin typeface="Trebuchet MS"/>
                <a:cs typeface="Trebuchet MS"/>
              </a:rPr>
              <a:t>good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150" dirty="0">
                <a:latin typeface="Trebuchet MS"/>
                <a:cs typeface="Trebuchet MS"/>
              </a:rPr>
              <a:t>product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fit</a:t>
            </a:r>
            <a:r>
              <a:rPr sz="2600" b="1" spc="315" dirty="0">
                <a:latin typeface="Trebuchet MS"/>
                <a:cs typeface="Trebuchet MS"/>
              </a:rPr>
              <a:t> </a:t>
            </a:r>
            <a:r>
              <a:rPr sz="2600" b="1" spc="260" dirty="0">
                <a:latin typeface="Trebuchet MS"/>
                <a:cs typeface="Trebuchet MS"/>
              </a:rPr>
              <a:t>and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204" dirty="0">
                <a:latin typeface="Trebuchet MS"/>
                <a:cs typeface="Trebuchet MS"/>
              </a:rPr>
              <a:t>high</a:t>
            </a:r>
            <a:r>
              <a:rPr sz="2600" b="1" spc="315" dirty="0">
                <a:latin typeface="Trebuchet MS"/>
                <a:cs typeface="Trebuchet MS"/>
              </a:rPr>
              <a:t> </a:t>
            </a:r>
            <a:r>
              <a:rPr sz="2600" b="1" spc="125" dirty="0">
                <a:latin typeface="Trebuchet MS"/>
                <a:cs typeface="Trebuchet MS"/>
              </a:rPr>
              <a:t>satisfaction.</a:t>
            </a:r>
            <a:r>
              <a:rPr sz="2600" b="1" spc="320" dirty="0">
                <a:latin typeface="Trebuchet MS"/>
                <a:cs typeface="Trebuchet MS"/>
              </a:rPr>
              <a:t> </a:t>
            </a:r>
            <a:r>
              <a:rPr sz="2600" b="1" spc="220" dirty="0">
                <a:latin typeface="Trebuchet MS"/>
                <a:cs typeface="Trebuchet MS"/>
              </a:rPr>
              <a:t>We </a:t>
            </a:r>
            <a:r>
              <a:rPr sz="2600" b="1" spc="180" dirty="0">
                <a:latin typeface="Trebuchet MS"/>
                <a:cs typeface="Trebuchet MS"/>
              </a:rPr>
              <a:t>should</a:t>
            </a:r>
            <a:r>
              <a:rPr sz="2600" b="1" spc="505" dirty="0">
                <a:latin typeface="Trebuchet MS"/>
                <a:cs typeface="Trebuchet MS"/>
              </a:rPr>
              <a:t> </a:t>
            </a:r>
            <a:r>
              <a:rPr sz="2600" b="1" spc="170" dirty="0">
                <a:latin typeface="Trebuchet MS"/>
                <a:cs typeface="Trebuchet MS"/>
              </a:rPr>
              <a:t>focus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75" dirty="0">
                <a:latin typeface="Trebuchet MS"/>
                <a:cs typeface="Trebuchet MS"/>
              </a:rPr>
              <a:t>on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200" dirty="0">
                <a:latin typeface="Trebuchet MS"/>
                <a:cs typeface="Trebuchet MS"/>
              </a:rPr>
              <a:t>expanding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youth-</a:t>
            </a:r>
            <a:r>
              <a:rPr sz="2600" b="1" spc="165" dirty="0">
                <a:latin typeface="Trebuchet MS"/>
                <a:cs typeface="Trebuchet MS"/>
              </a:rPr>
              <a:t>focused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70" dirty="0">
                <a:latin typeface="Trebuchet MS"/>
                <a:cs typeface="Trebuchet MS"/>
              </a:rPr>
              <a:t>products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260" dirty="0">
                <a:latin typeface="Trebuchet MS"/>
                <a:cs typeface="Trebuchet MS"/>
              </a:rPr>
              <a:t>and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35" dirty="0">
                <a:latin typeface="Trebuchet MS"/>
                <a:cs typeface="Trebuchet MS"/>
              </a:rPr>
              <a:t>replicating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80" dirty="0">
                <a:latin typeface="Trebuchet MS"/>
                <a:cs typeface="Trebuchet MS"/>
              </a:rPr>
              <a:t>successful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55" dirty="0">
                <a:latin typeface="Trebuchet MS"/>
                <a:cs typeface="Trebuchet MS"/>
              </a:rPr>
              <a:t>strategies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45" dirty="0">
                <a:latin typeface="Trebuchet MS"/>
                <a:cs typeface="Trebuchet MS"/>
              </a:rPr>
              <a:t>from</a:t>
            </a:r>
            <a:r>
              <a:rPr sz="2600" b="1" spc="509" dirty="0">
                <a:latin typeface="Trebuchet MS"/>
                <a:cs typeface="Trebuchet MS"/>
              </a:rPr>
              <a:t> </a:t>
            </a:r>
            <a:r>
              <a:rPr sz="2600" b="1" spc="105" dirty="0">
                <a:latin typeface="Trebuchet MS"/>
                <a:cs typeface="Trebuchet MS"/>
              </a:rPr>
              <a:t>this </a:t>
            </a:r>
            <a:r>
              <a:rPr sz="2600" b="1" spc="165" dirty="0">
                <a:latin typeface="Trebuchet MS"/>
                <a:cs typeface="Trebuchet MS"/>
              </a:rPr>
              <a:t>segment.</a:t>
            </a:r>
            <a:endParaRPr sz="2600">
              <a:latin typeface="Trebuchet MS"/>
              <a:cs typeface="Trebuchet MS"/>
            </a:endParaRPr>
          </a:p>
          <a:p>
            <a:pPr marL="12700" marR="5080" algn="just">
              <a:lnSpc>
                <a:spcPct val="115399"/>
              </a:lnSpc>
            </a:pPr>
            <a:r>
              <a:rPr sz="2600" b="1" spc="100" dirty="0">
                <a:latin typeface="Trebuchet MS"/>
                <a:cs typeface="Trebuchet MS"/>
              </a:rPr>
              <a:t>Older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220" dirty="0">
                <a:latin typeface="Trebuchet MS"/>
                <a:cs typeface="Trebuchet MS"/>
              </a:rPr>
              <a:t>groups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280" dirty="0">
                <a:latin typeface="Trebuchet MS"/>
                <a:cs typeface="Trebuchet MS"/>
              </a:rPr>
              <a:t>(50-</a:t>
            </a:r>
            <a:r>
              <a:rPr sz="2600" b="1" spc="90" dirty="0">
                <a:latin typeface="Trebuchet MS"/>
                <a:cs typeface="Trebuchet MS"/>
              </a:rPr>
              <a:t>70)</a:t>
            </a:r>
            <a:r>
              <a:rPr sz="2600" b="1" spc="70" dirty="0">
                <a:latin typeface="Trebuchet MS"/>
                <a:cs typeface="Trebuchet MS"/>
              </a:rPr>
              <a:t> </a:t>
            </a:r>
            <a:r>
              <a:rPr sz="2600" b="1" spc="95" dirty="0">
                <a:latin typeface="Trebuchet MS"/>
                <a:cs typeface="Trebuchet MS"/>
              </a:rPr>
              <a:t>with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204" dirty="0">
                <a:latin typeface="Trebuchet MS"/>
                <a:cs typeface="Trebuchet MS"/>
              </a:rPr>
              <a:t>high</a:t>
            </a:r>
            <a:r>
              <a:rPr sz="2600" b="1" spc="7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churn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150" dirty="0">
                <a:latin typeface="Trebuchet MS"/>
                <a:cs typeface="Trebuchet MS"/>
              </a:rPr>
              <a:t>need</a:t>
            </a:r>
            <a:r>
              <a:rPr sz="2600" b="1" spc="70" dirty="0">
                <a:latin typeface="Trebuchet MS"/>
                <a:cs typeface="Trebuchet MS"/>
              </a:rPr>
              <a:t> </a:t>
            </a:r>
            <a:r>
              <a:rPr sz="2600" b="1" spc="175" dirty="0">
                <a:latin typeface="Trebuchet MS"/>
                <a:cs typeface="Trebuchet MS"/>
              </a:rPr>
              <a:t>more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110" dirty="0">
                <a:latin typeface="Trebuchet MS"/>
                <a:cs typeface="Trebuchet MS"/>
              </a:rPr>
              <a:t>attention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260" dirty="0">
                <a:latin typeface="Trebuchet MS"/>
                <a:cs typeface="Trebuchet MS"/>
              </a:rPr>
              <a:t>and</a:t>
            </a:r>
            <a:r>
              <a:rPr sz="2600" b="1" spc="70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require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retention</a:t>
            </a:r>
            <a:r>
              <a:rPr sz="2600" b="1" spc="70" dirty="0">
                <a:latin typeface="Trebuchet MS"/>
                <a:cs typeface="Trebuchet MS"/>
              </a:rPr>
              <a:t> </a:t>
            </a:r>
            <a:r>
              <a:rPr sz="2600" b="1" spc="155" dirty="0">
                <a:latin typeface="Trebuchet MS"/>
                <a:cs typeface="Trebuchet MS"/>
              </a:rPr>
              <a:t>strategies</a:t>
            </a:r>
            <a:r>
              <a:rPr sz="2600" b="1" spc="65" dirty="0">
                <a:latin typeface="Trebuchet MS"/>
                <a:cs typeface="Trebuchet MS"/>
              </a:rPr>
              <a:t> </a:t>
            </a:r>
            <a:r>
              <a:rPr sz="2600" b="1" spc="85" dirty="0">
                <a:latin typeface="Trebuchet MS"/>
                <a:cs typeface="Trebuchet MS"/>
              </a:rPr>
              <a:t>to</a:t>
            </a:r>
            <a:r>
              <a:rPr sz="2600" b="1" spc="70" dirty="0">
                <a:latin typeface="Trebuchet MS"/>
                <a:cs typeface="Trebuchet MS"/>
              </a:rPr>
              <a:t> </a:t>
            </a:r>
            <a:r>
              <a:rPr sz="2600" b="1" spc="155" dirty="0">
                <a:latin typeface="Trebuchet MS"/>
                <a:cs typeface="Trebuchet MS"/>
              </a:rPr>
              <a:t>improve </a:t>
            </a:r>
            <a:r>
              <a:rPr sz="2600" b="1" spc="95" dirty="0">
                <a:latin typeface="Trebuchet MS"/>
                <a:cs typeface="Trebuchet MS"/>
              </a:rPr>
              <a:t>loyalty.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For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00" dirty="0">
                <a:latin typeface="Trebuchet MS"/>
                <a:cs typeface="Trebuchet MS"/>
              </a:rPr>
              <a:t>the</a:t>
            </a:r>
            <a:r>
              <a:rPr sz="2600" b="1" spc="-45" dirty="0">
                <a:latin typeface="Trebuchet MS"/>
                <a:cs typeface="Trebuchet MS"/>
              </a:rPr>
              <a:t> </a:t>
            </a:r>
            <a:r>
              <a:rPr sz="2600" b="1" spc="125" dirty="0">
                <a:latin typeface="Trebuchet MS"/>
                <a:cs typeface="Trebuchet MS"/>
              </a:rPr>
              <a:t>80+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295" dirty="0">
                <a:latin typeface="Trebuchet MS"/>
                <a:cs typeface="Trebuchet MS"/>
              </a:rPr>
              <a:t>age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35" dirty="0">
                <a:latin typeface="Trebuchet MS"/>
                <a:cs typeface="Trebuchet MS"/>
              </a:rPr>
              <a:t>group,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90" dirty="0">
                <a:latin typeface="Trebuchet MS"/>
                <a:cs typeface="Trebuchet MS"/>
              </a:rPr>
              <a:t>being</a:t>
            </a:r>
            <a:r>
              <a:rPr sz="2600" b="1" spc="-45" dirty="0">
                <a:latin typeface="Trebuchet MS"/>
                <a:cs typeface="Trebuchet MS"/>
              </a:rPr>
              <a:t> </a:t>
            </a:r>
            <a:r>
              <a:rPr sz="2600" b="1" spc="360" dirty="0">
                <a:latin typeface="Trebuchet MS"/>
                <a:cs typeface="Trebuchet MS"/>
              </a:rPr>
              <a:t>a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70" dirty="0">
                <a:latin typeface="Trebuchet MS"/>
                <a:cs typeface="Trebuchet MS"/>
              </a:rPr>
              <a:t>smaller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75" dirty="0">
                <a:latin typeface="Trebuchet MS"/>
                <a:cs typeface="Trebuchet MS"/>
              </a:rPr>
              <a:t>segment,</a:t>
            </a:r>
            <a:r>
              <a:rPr sz="2600" b="1" spc="-45" dirty="0">
                <a:latin typeface="Trebuchet MS"/>
                <a:cs typeface="Trebuchet MS"/>
              </a:rPr>
              <a:t> </a:t>
            </a:r>
            <a:r>
              <a:rPr sz="2600" b="1" spc="100" dirty="0">
                <a:latin typeface="Trebuchet MS"/>
                <a:cs typeface="Trebuchet MS"/>
              </a:rPr>
              <a:t>the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70" dirty="0">
                <a:latin typeface="Trebuchet MS"/>
                <a:cs typeface="Trebuchet MS"/>
              </a:rPr>
              <a:t>priority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80" dirty="0">
                <a:latin typeface="Trebuchet MS"/>
                <a:cs typeface="Trebuchet MS"/>
              </a:rPr>
              <a:t>should</a:t>
            </a:r>
            <a:r>
              <a:rPr sz="2600" b="1" spc="-4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be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85" dirty="0">
                <a:latin typeface="Trebuchet MS"/>
                <a:cs typeface="Trebuchet MS"/>
              </a:rPr>
              <a:t>to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270" dirty="0">
                <a:latin typeface="Trebuchet MS"/>
                <a:cs typeface="Trebuchet MS"/>
              </a:rPr>
              <a:t>engage</a:t>
            </a:r>
            <a:r>
              <a:rPr sz="2600" b="1" spc="-45" dirty="0">
                <a:latin typeface="Trebuchet MS"/>
                <a:cs typeface="Trebuchet MS"/>
              </a:rPr>
              <a:t> </a:t>
            </a:r>
            <a:r>
              <a:rPr sz="2600" b="1" spc="195" dirty="0">
                <a:latin typeface="Trebuchet MS"/>
                <a:cs typeface="Trebuchet MS"/>
              </a:rPr>
              <a:t>them</a:t>
            </a:r>
            <a:r>
              <a:rPr sz="2600" b="1" spc="-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through </a:t>
            </a:r>
            <a:r>
              <a:rPr sz="2600" b="1" spc="100" dirty="0">
                <a:latin typeface="Trebuchet MS"/>
                <a:cs typeface="Trebuchet MS"/>
              </a:rPr>
              <a:t>tailored</a:t>
            </a:r>
            <a:r>
              <a:rPr sz="2600" b="1" spc="-215" dirty="0">
                <a:latin typeface="Trebuchet MS"/>
                <a:cs typeface="Trebuchet MS"/>
              </a:rPr>
              <a:t> </a:t>
            </a:r>
            <a:r>
              <a:rPr sz="2600" b="1" spc="114" dirty="0">
                <a:latin typeface="Trebuchet MS"/>
                <a:cs typeface="Trebuchet MS"/>
              </a:rPr>
              <a:t>offerings</a:t>
            </a:r>
            <a:r>
              <a:rPr sz="2600" b="1" spc="-215" dirty="0">
                <a:latin typeface="Trebuchet MS"/>
                <a:cs typeface="Trebuchet MS"/>
              </a:rPr>
              <a:t> </a:t>
            </a:r>
            <a:r>
              <a:rPr sz="2600" b="1" spc="260" dirty="0">
                <a:latin typeface="Trebuchet MS"/>
                <a:cs typeface="Trebuchet MS"/>
              </a:rPr>
              <a:t>and</a:t>
            </a:r>
            <a:r>
              <a:rPr sz="2600" b="1" spc="-215" dirty="0">
                <a:latin typeface="Trebuchet MS"/>
                <a:cs typeface="Trebuchet MS"/>
              </a:rPr>
              <a:t> </a:t>
            </a:r>
            <a:r>
              <a:rPr sz="2600" b="1" spc="190" dirty="0">
                <a:latin typeface="Trebuchet MS"/>
                <a:cs typeface="Trebuchet MS"/>
              </a:rPr>
              <a:t>marketing</a:t>
            </a:r>
            <a:r>
              <a:rPr sz="2600" b="1" spc="-215" dirty="0">
                <a:latin typeface="Trebuchet MS"/>
                <a:cs typeface="Trebuchet MS"/>
              </a:rPr>
              <a:t> </a:t>
            </a:r>
            <a:r>
              <a:rPr sz="2600" b="1" spc="-10" dirty="0">
                <a:latin typeface="Trebuchet MS"/>
                <a:cs typeface="Trebuchet MS"/>
              </a:rPr>
              <a:t>efforts.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1178</Words>
  <Application>Microsoft Office PowerPoint</Application>
  <PresentationFormat>Custom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Lucida Sans Unicode</vt:lpstr>
      <vt:lpstr>Trebuchet MS</vt:lpstr>
      <vt:lpstr>Office Theme</vt:lpstr>
      <vt:lpstr>PowerPoint Presentation</vt:lpstr>
      <vt:lpstr>Agenda</vt:lpstr>
      <vt:lpstr>Problem Statement</vt:lpstr>
      <vt:lpstr>Data Description:</vt:lpstr>
      <vt:lpstr>PowerPoint Presentation</vt:lpstr>
      <vt:lpstr>Database Schema</vt:lpstr>
      <vt:lpstr>Data Overview</vt:lpstr>
      <vt:lpstr>Key Metrics and Visualizations</vt:lpstr>
      <vt:lpstr>Insights and Recommendations</vt:lpstr>
      <vt:lpstr>PowerPoint Presentation</vt:lpstr>
      <vt:lpstr>PowerPoint Presentation</vt:lpstr>
      <vt:lpstr>PowerPoint Presentation</vt:lpstr>
      <vt:lpstr>Breakdown of credit card holders and number of bank products used per customer</vt:lpstr>
      <vt:lpstr>Average balance and salary comparisons between retained and exited customers</vt:lpstr>
      <vt:lpstr>Customer growth trend by year, showing acquisition over time</vt:lpstr>
      <vt:lpstr>Conclusion</vt:lpstr>
      <vt:lpstr>Dashboard</vt:lpstr>
      <vt:lpstr>T H A N K Y O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crm analysis</dc:title>
  <dc:creator>Ankita roy</dc:creator>
  <cp:keywords>DAGVtbRHvDE,BAGQnp8f6vk</cp:keywords>
  <cp:lastModifiedBy>ANKITA ROY</cp:lastModifiedBy>
  <cp:revision>1</cp:revision>
  <dcterms:created xsi:type="dcterms:W3CDTF">2025-01-06T13:17:14Z</dcterms:created>
  <dcterms:modified xsi:type="dcterms:W3CDTF">2025-01-06T14:54:55Z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2025-01-06T00:00:00Z</vt:filetime>
  </property>
  <property fmtid="{D5CDD505-2E9C-101B-9397-08002B2CF9AE}" pid="3" name="Creator">
    <vt:lpwstr>Canva</vt:lpwstr>
  </property>
  <property fmtid="{D5CDD505-2E9C-101B-9397-08002B2CF9AE}" pid="4" name="LastSaved">
    <vt:filetime>2025-01-06T00:00:00Z</vt:filetime>
  </property>
  <property fmtid="{D5CDD505-2E9C-101B-9397-08002B2CF9AE}" pid="5" name="Producer">
    <vt:lpwstr>Canva</vt:lpwstr>
  </property>
</Properties>
</file>